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22"/>
  </p:notesMasterIdLst>
  <p:handoutMasterIdLst>
    <p:handoutMasterId r:id="rId23"/>
  </p:handoutMasterIdLst>
  <p:sldIdLst>
    <p:sldId id="1865" r:id="rId5"/>
    <p:sldId id="1866" r:id="rId6"/>
    <p:sldId id="1867" r:id="rId7"/>
    <p:sldId id="1879" r:id="rId8"/>
    <p:sldId id="1877" r:id="rId9"/>
    <p:sldId id="1878" r:id="rId10"/>
    <p:sldId id="1869" r:id="rId11"/>
    <p:sldId id="1870" r:id="rId12"/>
    <p:sldId id="1871" r:id="rId13"/>
    <p:sldId id="1872" r:id="rId14"/>
    <p:sldId id="1873" r:id="rId15"/>
    <p:sldId id="1882" r:id="rId16"/>
    <p:sldId id="1874" r:id="rId17"/>
    <p:sldId id="1881" r:id="rId18"/>
    <p:sldId id="1875" r:id="rId19"/>
    <p:sldId id="1876" r:id="rId20"/>
    <p:sldId id="1880"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t 1" id="{1CA46CF7-019E-4A07-AEE4-E178E9B912FC}">
          <p14:sldIdLst>
            <p14:sldId id="1865"/>
            <p14:sldId id="1866"/>
            <p14:sldId id="1867"/>
            <p14:sldId id="1879"/>
            <p14:sldId id="1877"/>
            <p14:sldId id="1878"/>
            <p14:sldId id="1869"/>
            <p14:sldId id="1870"/>
            <p14:sldId id="1871"/>
            <p14:sldId id="1872"/>
            <p14:sldId id="1873"/>
            <p14:sldId id="1882"/>
            <p14:sldId id="1874"/>
            <p14:sldId id="1881"/>
            <p14:sldId id="1875"/>
            <p14:sldId id="1876"/>
            <p14:sldId id="1880"/>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007788"/>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1" autoAdjust="0"/>
  </p:normalViewPr>
  <p:slideViewPr>
    <p:cSldViewPr snapToGrid="0">
      <p:cViewPr varScale="1">
        <p:scale>
          <a:sx n="103" d="100"/>
          <a:sy n="103" d="100"/>
        </p:scale>
        <p:origin x="138" y="414"/>
      </p:cViewPr>
      <p:guideLst>
        <p:guide orient="horz" pos="2184"/>
        <p:guide pos="552"/>
        <p:guide pos="7200"/>
        <p:guide pos="4368"/>
      </p:guideLst>
    </p:cSldViewPr>
  </p:slideViewPr>
  <p:outlineViewPr>
    <p:cViewPr>
      <p:scale>
        <a:sx n="33" d="100"/>
        <a:sy n="33" d="100"/>
      </p:scale>
      <p:origin x="0" y="-244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t>2/6/2023</a:t>
            </a:fld>
            <a:endParaRPr lang="en-US" dirty="0"/>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t>‹#›</a:t>
            </a:fld>
            <a:endParaRPr lang="en-US" dirty="0"/>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335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57067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318773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878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44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dirty="0"/>
          </a:p>
        </p:txBody>
      </p:sp>
    </p:spTree>
    <p:extLst>
      <p:ext uri="{BB962C8B-B14F-4D97-AF65-F5344CB8AC3E}">
        <p14:creationId xmlns:p14="http://schemas.microsoft.com/office/powerpoint/2010/main" val="1393910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2/6/2023</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9.xml"/><Relationship Id="rId1" Type="http://schemas.openxmlformats.org/officeDocument/2006/relationships/video" Target="https://www.youtube.com/embed/nCg_XS2Yrs4?feature=oembed" TargetMode="Externa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video" Target="https://www.youtube.com/embed/JR08QzzD-VI?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video" Target="https://www.youtube.com/embed/C-zlSq4mWiE?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7E8EA-FF4D-4A68-97F9-3EBE97F73E12}"/>
              </a:ext>
            </a:extLst>
          </p:cNvPr>
          <p:cNvSpPr>
            <a:spLocks noGrp="1"/>
          </p:cNvSpPr>
          <p:nvPr>
            <p:ph type="title"/>
          </p:nvPr>
        </p:nvSpPr>
        <p:spPr>
          <a:xfrm>
            <a:off x="3560766" y="1729355"/>
            <a:ext cx="7442791" cy="1325563"/>
          </a:xfrm>
        </p:spPr>
        <p:txBody>
          <a:bodyPr>
            <a:noAutofit/>
          </a:bodyPr>
          <a:lstStyle/>
          <a:p>
            <a:pPr algn="ctr"/>
            <a:r>
              <a:rPr lang="en-US" sz="8800" dirty="0">
                <a:solidFill>
                  <a:schemeClr val="accent5"/>
                </a:solidFill>
              </a:rPr>
              <a:t>Spirituals 2</a:t>
            </a:r>
          </a:p>
        </p:txBody>
      </p:sp>
      <p:sp>
        <p:nvSpPr>
          <p:cNvPr id="2" name="TextBox 1">
            <a:extLst>
              <a:ext uri="{FF2B5EF4-FFF2-40B4-BE49-F238E27FC236}">
                <a16:creationId xmlns:a16="http://schemas.microsoft.com/office/drawing/2014/main" id="{779AA875-2476-4213-E238-BC31666E7ED2}"/>
              </a:ext>
            </a:extLst>
          </p:cNvPr>
          <p:cNvSpPr txBox="1"/>
          <p:nvPr/>
        </p:nvSpPr>
        <p:spPr>
          <a:xfrm>
            <a:off x="3910694" y="3202918"/>
            <a:ext cx="6955970" cy="1754326"/>
          </a:xfrm>
          <a:prstGeom prst="rect">
            <a:avLst/>
          </a:prstGeom>
          <a:noFill/>
        </p:spPr>
        <p:txBody>
          <a:bodyPr wrap="square" rtlCol="0">
            <a:spAutoFit/>
          </a:bodyPr>
          <a:lstStyle/>
          <a:p>
            <a:pPr algn="ctr"/>
            <a:r>
              <a:rPr lang="en-US" sz="3600" dirty="0"/>
              <a:t>The Origins of Songs and Religion in the Lives of the Enslaved Folk</a:t>
            </a:r>
          </a:p>
        </p:txBody>
      </p:sp>
    </p:spTree>
    <p:extLst>
      <p:ext uri="{BB962C8B-B14F-4D97-AF65-F5344CB8AC3E}">
        <p14:creationId xmlns:p14="http://schemas.microsoft.com/office/powerpoint/2010/main" val="26475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081DA-4028-4204-A51C-7F62D45B6450}"/>
              </a:ext>
            </a:extLst>
          </p:cNvPr>
          <p:cNvSpPr>
            <a:spLocks noGrp="1"/>
          </p:cNvSpPr>
          <p:nvPr>
            <p:ph type="title"/>
          </p:nvPr>
        </p:nvSpPr>
        <p:spPr>
          <a:xfrm>
            <a:off x="836645" y="408051"/>
            <a:ext cx="5334000" cy="786267"/>
          </a:xfrm>
        </p:spPr>
        <p:txBody>
          <a:bodyPr/>
          <a:lstStyle/>
          <a:p>
            <a:r>
              <a:rPr lang="en-US" dirty="0"/>
              <a:t>The Invisible Church</a:t>
            </a:r>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566056" y="1054358"/>
            <a:ext cx="10602687" cy="4525347"/>
          </a:xfrm>
        </p:spPr>
        <p:txBody>
          <a:bodyPr wrap="square" anchor="t">
            <a:noAutofit/>
          </a:bodyPr>
          <a:lstStyle/>
          <a:p>
            <a:r>
              <a:rPr lang="en-US" altLang="en-US" sz="2000" dirty="0"/>
              <a:t>The enslaved would gather under the scrutiny of a</a:t>
            </a:r>
          </a:p>
          <a:p>
            <a:r>
              <a:rPr lang="en-US" altLang="en-US" sz="2000" dirty="0"/>
              <a:t>white overseer who would severely restrict their </a:t>
            </a:r>
          </a:p>
          <a:p>
            <a:r>
              <a:rPr lang="en-US" altLang="en-US" sz="2000" dirty="0"/>
              <a:t>prayers, sermons, and songs. </a:t>
            </a:r>
          </a:p>
          <a:p>
            <a:r>
              <a:rPr lang="en-US" altLang="en-US" sz="2000" dirty="0"/>
              <a:t>The services were sometimes conducted by a black</a:t>
            </a:r>
          </a:p>
          <a:p>
            <a:r>
              <a:rPr lang="en-US" altLang="en-US" sz="2000" dirty="0"/>
              <a:t>preacher who was allowed to come to white services in order to learn the scriptures and the messages that the owners wished them to speak about to the slaves.</a:t>
            </a:r>
          </a:p>
          <a:p>
            <a:r>
              <a:rPr lang="en-US" altLang="en-US" sz="2000" dirty="0"/>
              <a:t>“Real Church” was the totally secret meetings slaves would have in secret places. This was a very risky activity that would take place at night or early in the morning. If caught, slaves would be severely punished or traded to another owner.</a:t>
            </a:r>
          </a:p>
          <a:p>
            <a:r>
              <a:rPr lang="en-US" altLang="en-US" sz="2000" dirty="0"/>
              <a:t>Children might be stationed in trees as lookouts to warn of incoming white folk. Wet quilts were hung to muffle the sounds of praying and singing. </a:t>
            </a:r>
          </a:p>
          <a:p>
            <a:r>
              <a:rPr lang="en-US" altLang="en-US" sz="2000" i="1" dirty="0"/>
              <a:t>“The old folks used to slip out in the fields and thickets to have prayer meetings and my mother always took me along. They would all get around a kettle on their knees and sing and pray and cry.”</a:t>
            </a:r>
          </a:p>
        </p:txBody>
      </p:sp>
      <p:pic>
        <p:nvPicPr>
          <p:cNvPr id="6" name="Picture Placeholder 5" descr="A person standing in front of a group of children sitting at desks&#10;&#10;Description automatically generated with medium confidence">
            <a:extLst>
              <a:ext uri="{FF2B5EF4-FFF2-40B4-BE49-F238E27FC236}">
                <a16:creationId xmlns:a16="http://schemas.microsoft.com/office/drawing/2014/main" id="{D9A2C4B9-D83B-B31F-F2A6-63055A112E6D}"/>
              </a:ext>
            </a:extLst>
          </p:cNvPr>
          <p:cNvPicPr>
            <a:picLocks noGrp="1" noChangeAspect="1"/>
          </p:cNvPicPr>
          <p:nvPr>
            <p:ph type="pic" sz="quarter" idx="14"/>
          </p:nvPr>
        </p:nvPicPr>
        <p:blipFill>
          <a:blip r:embed="rId3"/>
          <a:srcRect t="10352" b="10352"/>
          <a:stretch>
            <a:fillRect/>
          </a:stretch>
        </p:blipFill>
        <p:spPr>
          <a:xfrm>
            <a:off x="6783355" y="305416"/>
            <a:ext cx="4572000" cy="2362200"/>
          </a:xfrm>
        </p:spPr>
      </p:pic>
    </p:spTree>
    <p:extLst>
      <p:ext uri="{BB962C8B-B14F-4D97-AF65-F5344CB8AC3E}">
        <p14:creationId xmlns:p14="http://schemas.microsoft.com/office/powerpoint/2010/main" val="6686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 calcmode="lin" valueType="num">
                                      <p:cBhvr additive="base">
                                        <p:cTn id="1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additive="base">
                                        <p:cTn id="21"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 calcmode="lin" valueType="num">
                                      <p:cBhvr additive="base">
                                        <p:cTn id="2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Effect transition="in" filter="fade">
                                      <p:cBhvr>
                                        <p:cTn id="49" dur="1000"/>
                                        <p:tgtEl>
                                          <p:spTgt spid="9219">
                                            <p:txEl>
                                              <p:pRg st="7" end="7"/>
                                            </p:txEl>
                                          </p:spTgt>
                                        </p:tgtEl>
                                      </p:cBhvr>
                                    </p:animEffect>
                                    <p:anim calcmode="lin" valueType="num">
                                      <p:cBhvr>
                                        <p:cTn id="50"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a:xfrm>
            <a:off x="531608" y="1317172"/>
            <a:ext cx="6477000" cy="4684908"/>
          </a:xfrm>
        </p:spPr>
        <p:txBody>
          <a:bodyPr>
            <a:noAutofit/>
          </a:bodyPr>
          <a:lstStyle/>
          <a:p>
            <a:r>
              <a:rPr lang="en-US" sz="2000" dirty="0">
                <a:solidFill>
                  <a:schemeClr val="accent1"/>
                </a:solidFill>
              </a:rPr>
              <a:t>Author and poet, Howard Thurman said:</a:t>
            </a:r>
          </a:p>
          <a:p>
            <a:r>
              <a:rPr lang="en-US" sz="2000" i="1" dirty="0"/>
              <a:t>“The antebellum Negro preacher was the greatest single factor in determining the spiritual destiny of their community. “</a:t>
            </a:r>
          </a:p>
          <a:p>
            <a:r>
              <a:rPr lang="en-US" sz="2000" dirty="0">
                <a:solidFill>
                  <a:schemeClr val="accent1"/>
                </a:solidFill>
              </a:rPr>
              <a:t>Author and activist, W.E.B. Du </a:t>
            </a:r>
            <a:r>
              <a:rPr lang="en-US" sz="2000" dirty="0" err="1">
                <a:solidFill>
                  <a:schemeClr val="accent1"/>
                </a:solidFill>
              </a:rPr>
              <a:t>Bois</a:t>
            </a:r>
            <a:r>
              <a:rPr lang="en-US" sz="2000" dirty="0">
                <a:solidFill>
                  <a:schemeClr val="accent1"/>
                </a:solidFill>
              </a:rPr>
              <a:t> wrote:</a:t>
            </a:r>
          </a:p>
          <a:p>
            <a:r>
              <a:rPr lang="en-US" sz="2000" i="1" dirty="0"/>
              <a:t>“The Negro preacher is the most unique personality developed on the American soil. He is a leader, a politician, an orator, an idealist and a giver of hope.”</a:t>
            </a:r>
          </a:p>
          <a:p>
            <a:r>
              <a:rPr lang="en-US" sz="2000" dirty="0">
                <a:solidFill>
                  <a:schemeClr val="accent1"/>
                </a:solidFill>
              </a:rPr>
              <a:t>He was the most respected in the slave hierarchy and often was allowed to travel from farm to farm over a wider area to provide spiritual and educational leadership.</a:t>
            </a:r>
          </a:p>
          <a:p>
            <a:r>
              <a:rPr lang="en-US" sz="2000" dirty="0"/>
              <a:t>He walked a very thin line between the needs of the enslaved and the desires of the slave owners.</a:t>
            </a:r>
            <a:endParaRPr lang="en-US" sz="2000" dirty="0">
              <a:solidFill>
                <a:schemeClr val="accent1"/>
              </a:solidFill>
            </a:endParaRPr>
          </a:p>
        </p:txBody>
      </p:sp>
      <p:sp>
        <p:nvSpPr>
          <p:cNvPr id="4" name="Title 3">
            <a:extLst>
              <a:ext uri="{FF2B5EF4-FFF2-40B4-BE49-F238E27FC236}">
                <a16:creationId xmlns:a16="http://schemas.microsoft.com/office/drawing/2014/main" id="{8923FE83-D6D2-D6B3-E99E-FB6A6A56F4BF}"/>
              </a:ext>
            </a:extLst>
          </p:cNvPr>
          <p:cNvSpPr>
            <a:spLocks noGrp="1"/>
          </p:cNvSpPr>
          <p:nvPr>
            <p:ph type="title"/>
          </p:nvPr>
        </p:nvSpPr>
        <p:spPr>
          <a:xfrm>
            <a:off x="762000" y="715961"/>
            <a:ext cx="6477000" cy="741170"/>
          </a:xfrm>
        </p:spPr>
        <p:txBody>
          <a:bodyPr/>
          <a:lstStyle/>
          <a:p>
            <a:pPr algn="ctr"/>
            <a:r>
              <a:rPr lang="en-US" dirty="0"/>
              <a:t>The Slave Preacher</a:t>
            </a:r>
          </a:p>
        </p:txBody>
      </p:sp>
      <p:pic>
        <p:nvPicPr>
          <p:cNvPr id="7" name="Picture 6" descr="A picture containing person&#10;&#10;Description automatically generated">
            <a:extLst>
              <a:ext uri="{FF2B5EF4-FFF2-40B4-BE49-F238E27FC236}">
                <a16:creationId xmlns:a16="http://schemas.microsoft.com/office/drawing/2014/main" id="{392C4FA7-AA20-EF9E-2D5A-4B281CB6B504}"/>
              </a:ext>
            </a:extLst>
          </p:cNvPr>
          <p:cNvPicPr>
            <a:picLocks noChangeAspect="1"/>
          </p:cNvPicPr>
          <p:nvPr/>
        </p:nvPicPr>
        <p:blipFill>
          <a:blip r:embed="rId2"/>
          <a:stretch>
            <a:fillRect/>
          </a:stretch>
        </p:blipFill>
        <p:spPr>
          <a:xfrm>
            <a:off x="7157898" y="793103"/>
            <a:ext cx="4668890" cy="4159900"/>
          </a:xfrm>
          <a:prstGeom prst="rect">
            <a:avLst/>
          </a:prstGeom>
        </p:spPr>
      </p:pic>
    </p:spTree>
    <p:extLst>
      <p:ext uri="{BB962C8B-B14F-4D97-AF65-F5344CB8AC3E}">
        <p14:creationId xmlns:p14="http://schemas.microsoft.com/office/powerpoint/2010/main" val="30994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additive="base">
                                        <p:cTn id="3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E205-8A62-D6AF-5212-61C430E04440}"/>
              </a:ext>
            </a:extLst>
          </p:cNvPr>
          <p:cNvSpPr>
            <a:spLocks noGrp="1"/>
          </p:cNvSpPr>
          <p:nvPr>
            <p:ph type="title"/>
          </p:nvPr>
        </p:nvSpPr>
        <p:spPr>
          <a:xfrm>
            <a:off x="3812488" y="372665"/>
            <a:ext cx="7443216" cy="1325563"/>
          </a:xfrm>
        </p:spPr>
        <p:txBody>
          <a:bodyPr>
            <a:normAutofit/>
          </a:bodyPr>
          <a:lstStyle/>
          <a:p>
            <a:r>
              <a:rPr lang="en-US" dirty="0"/>
              <a:t>Over My Head #514</a:t>
            </a:r>
            <a:br>
              <a:rPr lang="en-US" dirty="0"/>
            </a:br>
            <a:r>
              <a:rPr lang="en-US" sz="2700" dirty="0"/>
              <a:t>Praise Song</a:t>
            </a:r>
          </a:p>
        </p:txBody>
      </p:sp>
      <p:sp>
        <p:nvSpPr>
          <p:cNvPr id="3" name="TextBox 2">
            <a:extLst>
              <a:ext uri="{FF2B5EF4-FFF2-40B4-BE49-F238E27FC236}">
                <a16:creationId xmlns:a16="http://schemas.microsoft.com/office/drawing/2014/main" id="{5EEB6CFA-FA04-B241-01EA-625061315781}"/>
              </a:ext>
            </a:extLst>
          </p:cNvPr>
          <p:cNvSpPr txBox="1"/>
          <p:nvPr/>
        </p:nvSpPr>
        <p:spPr>
          <a:xfrm>
            <a:off x="4394718" y="2313992"/>
            <a:ext cx="6718041" cy="3347840"/>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sz="2400" dirty="0"/>
              <a:t>Christian slaves sought every opportunity to praise God. </a:t>
            </a:r>
          </a:p>
          <a:p>
            <a:pPr marL="342900" indent="-342900">
              <a:lnSpc>
                <a:spcPct val="150000"/>
              </a:lnSpc>
              <a:buFont typeface="Wingdings" panose="05000000000000000000" pitchFamily="2" charset="2"/>
              <a:buChar char="v"/>
            </a:pPr>
            <a:r>
              <a:rPr lang="en-US" sz="2400" dirty="0"/>
              <a:t>Sometimes they took real risks in order to gather in a meeting.</a:t>
            </a:r>
          </a:p>
          <a:p>
            <a:pPr marL="342900" indent="-342900">
              <a:lnSpc>
                <a:spcPct val="150000"/>
              </a:lnSpc>
              <a:buFont typeface="Wingdings" panose="05000000000000000000" pitchFamily="2" charset="2"/>
              <a:buChar char="v"/>
            </a:pPr>
            <a:r>
              <a:rPr lang="en-US" sz="2400" dirty="0"/>
              <a:t>They drew necessary sustenance from these times to endure their day-to-day existence.</a:t>
            </a:r>
          </a:p>
        </p:txBody>
      </p:sp>
      <p:pic>
        <p:nvPicPr>
          <p:cNvPr id="5" name="Picture 4" descr="Shape&#10;&#10;Description automatically generated">
            <a:extLst>
              <a:ext uri="{FF2B5EF4-FFF2-40B4-BE49-F238E27FC236}">
                <a16:creationId xmlns:a16="http://schemas.microsoft.com/office/drawing/2014/main" id="{63E66505-D917-BA49-9847-AE456439E0AB}"/>
              </a:ext>
            </a:extLst>
          </p:cNvPr>
          <p:cNvPicPr>
            <a:picLocks noChangeAspect="1"/>
          </p:cNvPicPr>
          <p:nvPr/>
        </p:nvPicPr>
        <p:blipFill>
          <a:blip r:embed="rId2"/>
          <a:stretch>
            <a:fillRect/>
          </a:stretch>
        </p:blipFill>
        <p:spPr>
          <a:xfrm>
            <a:off x="656642" y="746450"/>
            <a:ext cx="3626109" cy="5654642"/>
          </a:xfrm>
          <a:prstGeom prst="rect">
            <a:avLst/>
          </a:prstGeom>
        </p:spPr>
      </p:pic>
    </p:spTree>
    <p:extLst>
      <p:ext uri="{BB962C8B-B14F-4D97-AF65-F5344CB8AC3E}">
        <p14:creationId xmlns:p14="http://schemas.microsoft.com/office/powerpoint/2010/main" val="25314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p:txBody>
          <a:bodyPr>
            <a:normAutofit/>
          </a:bodyPr>
          <a:lstStyle/>
          <a:p>
            <a:pPr algn="ctr"/>
            <a:r>
              <a:rPr lang="en-US" sz="4000" b="1" dirty="0">
                <a:solidFill>
                  <a:schemeClr val="tx1"/>
                </a:solidFill>
              </a:rPr>
              <a:t>Conclusion</a:t>
            </a:r>
            <a:endParaRPr lang="en-US" b="1" dirty="0">
              <a:solidFill>
                <a:schemeClr val="tx1"/>
              </a:solidFill>
            </a:endParaRP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354564" y="3750906"/>
            <a:ext cx="11411338" cy="2351313"/>
          </a:xfrm>
        </p:spPr>
        <p:txBody>
          <a:bodyPr/>
          <a:lstStyle/>
          <a:p>
            <a:r>
              <a:rPr lang="en-US" sz="2000" dirty="0"/>
              <a:t>Using their African roots of rhythm and melody, the slaves loved to sing and dance with abandon, clap and shout, and repeat the words of the preacher.</a:t>
            </a:r>
          </a:p>
          <a:p>
            <a:endParaRPr lang="en-US" sz="2000" dirty="0"/>
          </a:p>
          <a:p>
            <a:r>
              <a:rPr lang="en-US" sz="2000" dirty="0"/>
              <a:t>“The slave’s life was so full of conflict that without religion or something like it, he could not have mentally or emotionally survived. Tough as he was, her needed an almost perpetual supply of spiritual nourishment.” – Author James Lovell</a:t>
            </a:r>
          </a:p>
          <a:p>
            <a:endParaRPr lang="en-US" sz="2000" dirty="0"/>
          </a:p>
          <a:p>
            <a:r>
              <a:rPr lang="en-US" sz="2400" dirty="0"/>
              <a:t>Christian religious conversion produced the fertile soil that gave us the </a:t>
            </a:r>
            <a:r>
              <a:rPr lang="en-US" sz="2400" dirty="0">
                <a:solidFill>
                  <a:srgbClr val="FF0000"/>
                </a:solidFill>
              </a:rPr>
              <a:t>Negro Spiritual</a:t>
            </a:r>
            <a:r>
              <a:rPr lang="en-US" sz="2400" dirty="0"/>
              <a:t>.</a:t>
            </a:r>
          </a:p>
        </p:txBody>
      </p:sp>
      <p:pic>
        <p:nvPicPr>
          <p:cNvPr id="5" name="Picture 4" descr="A picture containing text, group&#10;&#10;Description automatically generated">
            <a:extLst>
              <a:ext uri="{FF2B5EF4-FFF2-40B4-BE49-F238E27FC236}">
                <a16:creationId xmlns:a16="http://schemas.microsoft.com/office/drawing/2014/main" id="{8F727719-B060-EB39-A8CE-EDBD8129E0FB}"/>
              </a:ext>
            </a:extLst>
          </p:cNvPr>
          <p:cNvPicPr>
            <a:picLocks noChangeAspect="1"/>
          </p:cNvPicPr>
          <p:nvPr/>
        </p:nvPicPr>
        <p:blipFill>
          <a:blip r:embed="rId2"/>
          <a:stretch>
            <a:fillRect/>
          </a:stretch>
        </p:blipFill>
        <p:spPr>
          <a:xfrm>
            <a:off x="1721244" y="141638"/>
            <a:ext cx="8470391" cy="3469309"/>
          </a:xfrm>
          <a:prstGeom prst="rect">
            <a:avLst/>
          </a:prstGeom>
        </p:spPr>
      </p:pic>
    </p:spTree>
    <p:extLst>
      <p:ext uri="{BB962C8B-B14F-4D97-AF65-F5344CB8AC3E}">
        <p14:creationId xmlns:p14="http://schemas.microsoft.com/office/powerpoint/2010/main" val="372448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80">
                                          <p:stCondLst>
                                            <p:cond delay="0"/>
                                          </p:stCondLst>
                                        </p:cTn>
                                        <p:tgtEl>
                                          <p:spTgt spid="3">
                                            <p:txEl>
                                              <p:pRg st="2" end="2"/>
                                            </p:txEl>
                                          </p:spTgt>
                                        </p:tgtEl>
                                      </p:cBhvr>
                                    </p:animEffect>
                                    <p:anim calcmode="lin" valueType="num">
                                      <p:cBhvr>
                                        <p:cTn id="2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2" end="2"/>
                                            </p:txEl>
                                          </p:spTgt>
                                        </p:tgtEl>
                                      </p:cBhvr>
                                      <p:to x="100000" y="60000"/>
                                    </p:animScale>
                                    <p:animScale>
                                      <p:cBhvr>
                                        <p:cTn id="27" dur="166" decel="50000">
                                          <p:stCondLst>
                                            <p:cond delay="676"/>
                                          </p:stCondLst>
                                        </p:cTn>
                                        <p:tgtEl>
                                          <p:spTgt spid="3">
                                            <p:txEl>
                                              <p:pRg st="2" end="2"/>
                                            </p:txEl>
                                          </p:spTgt>
                                        </p:tgtEl>
                                      </p:cBhvr>
                                      <p:to x="100000" y="100000"/>
                                    </p:animScale>
                                    <p:animScale>
                                      <p:cBhvr>
                                        <p:cTn id="28" dur="26">
                                          <p:stCondLst>
                                            <p:cond delay="1312"/>
                                          </p:stCondLst>
                                        </p:cTn>
                                        <p:tgtEl>
                                          <p:spTgt spid="3">
                                            <p:txEl>
                                              <p:pRg st="2" end="2"/>
                                            </p:txEl>
                                          </p:spTgt>
                                        </p:tgtEl>
                                      </p:cBhvr>
                                      <p:to x="100000" y="80000"/>
                                    </p:animScale>
                                    <p:animScale>
                                      <p:cBhvr>
                                        <p:cTn id="29" dur="166" decel="50000">
                                          <p:stCondLst>
                                            <p:cond delay="1338"/>
                                          </p:stCondLst>
                                        </p:cTn>
                                        <p:tgtEl>
                                          <p:spTgt spid="3">
                                            <p:txEl>
                                              <p:pRg st="2" end="2"/>
                                            </p:txEl>
                                          </p:spTgt>
                                        </p:tgtEl>
                                      </p:cBhvr>
                                      <p:to x="100000" y="100000"/>
                                    </p:animScale>
                                    <p:animScale>
                                      <p:cBhvr>
                                        <p:cTn id="30" dur="26">
                                          <p:stCondLst>
                                            <p:cond delay="1642"/>
                                          </p:stCondLst>
                                        </p:cTn>
                                        <p:tgtEl>
                                          <p:spTgt spid="3">
                                            <p:txEl>
                                              <p:pRg st="2" end="2"/>
                                            </p:txEl>
                                          </p:spTgt>
                                        </p:tgtEl>
                                      </p:cBhvr>
                                      <p:to x="100000" y="90000"/>
                                    </p:animScale>
                                    <p:animScale>
                                      <p:cBhvr>
                                        <p:cTn id="31" dur="166" decel="50000">
                                          <p:stCondLst>
                                            <p:cond delay="1668"/>
                                          </p:stCondLst>
                                        </p:cTn>
                                        <p:tgtEl>
                                          <p:spTgt spid="3">
                                            <p:txEl>
                                              <p:pRg st="2" end="2"/>
                                            </p:txEl>
                                          </p:spTgt>
                                        </p:tgtEl>
                                      </p:cBhvr>
                                      <p:to x="100000" y="100000"/>
                                    </p:animScale>
                                    <p:animScale>
                                      <p:cBhvr>
                                        <p:cTn id="32" dur="26">
                                          <p:stCondLst>
                                            <p:cond delay="1808"/>
                                          </p:stCondLst>
                                        </p:cTn>
                                        <p:tgtEl>
                                          <p:spTgt spid="3">
                                            <p:txEl>
                                              <p:pRg st="2" end="2"/>
                                            </p:txEl>
                                          </p:spTgt>
                                        </p:tgtEl>
                                      </p:cBhvr>
                                      <p:to x="100000" y="95000"/>
                                    </p:animScale>
                                    <p:animScale>
                                      <p:cBhvr>
                                        <p:cTn id="33" dur="166" decel="50000">
                                          <p:stCondLst>
                                            <p:cond delay="1834"/>
                                          </p:stCondLst>
                                        </p:cTn>
                                        <p:tgtEl>
                                          <p:spTgt spid="3">
                                            <p:txEl>
                                              <p:pRg st="2" end="2"/>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2000"/>
                                        <p:tgtEl>
                                          <p:spTgt spid="3">
                                            <p:txEl>
                                              <p:pRg st="4" end="4"/>
                                            </p:txEl>
                                          </p:spTgt>
                                        </p:tgtEl>
                                      </p:cBhvr>
                                    </p:animEffect>
                                    <p:anim calcmode="lin" valueType="num">
                                      <p:cBhvr>
                                        <p:cTn id="39"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6ADA-84ED-DB4A-0ED3-B88B6B05A2A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0294620-92B7-BAA1-B123-5790F1A854F4}"/>
              </a:ext>
            </a:extLst>
          </p:cNvPr>
          <p:cNvSpPr>
            <a:spLocks noGrp="1"/>
          </p:cNvSpPr>
          <p:nvPr>
            <p:ph type="body" sz="quarter" idx="12"/>
          </p:nvPr>
        </p:nvSpPr>
        <p:spPr/>
        <p:txBody>
          <a:bodyPr/>
          <a:lstStyle/>
          <a:p>
            <a:endParaRPr lang="en-US"/>
          </a:p>
        </p:txBody>
      </p:sp>
      <p:pic>
        <p:nvPicPr>
          <p:cNvPr id="4" name="Online Media 3" title="Negro spirituals">
            <a:hlinkClick r:id="" action="ppaction://media"/>
            <a:extLst>
              <a:ext uri="{FF2B5EF4-FFF2-40B4-BE49-F238E27FC236}">
                <a16:creationId xmlns:a16="http://schemas.microsoft.com/office/drawing/2014/main" id="{1CB2DB0E-E4A2-51AF-C98C-0F525718CF8E}"/>
              </a:ext>
            </a:extLst>
          </p:cNvPr>
          <p:cNvPicPr>
            <a:picLocks noRot="1" noChangeAspect="1"/>
          </p:cNvPicPr>
          <p:nvPr>
            <a:videoFile r:link="rId1"/>
          </p:nvPr>
        </p:nvPicPr>
        <p:blipFill>
          <a:blip r:embed="rId4"/>
          <a:stretch>
            <a:fillRect/>
          </a:stretch>
        </p:blipFill>
        <p:spPr>
          <a:xfrm>
            <a:off x="755780" y="503853"/>
            <a:ext cx="10720873" cy="5719665"/>
          </a:xfrm>
          <a:prstGeom prst="rect">
            <a:avLst/>
          </a:prstGeom>
        </p:spPr>
      </p:pic>
    </p:spTree>
    <p:extLst>
      <p:ext uri="{BB962C8B-B14F-4D97-AF65-F5344CB8AC3E}">
        <p14:creationId xmlns:p14="http://schemas.microsoft.com/office/powerpoint/2010/main" val="15413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p:txBody>
          <a:bodyPr>
            <a:noAutofit/>
          </a:bodyPr>
          <a:lstStyle/>
          <a:p>
            <a:r>
              <a:rPr lang="en-US" sz="5400" dirty="0"/>
              <a:t>Questions </a:t>
            </a:r>
            <a:r>
              <a:rPr lang="en-US" sz="5400" dirty="0">
                <a:solidFill>
                  <a:schemeClr val="accent3"/>
                </a:solidFill>
              </a:rPr>
              <a:t>&amp;</a:t>
            </a:r>
            <a:r>
              <a:rPr lang="en-US" sz="5400" dirty="0"/>
              <a:t> Discussion</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44378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4254B-4837-4E59-8D24-19908000C6C3}"/>
              </a:ext>
            </a:extLst>
          </p:cNvPr>
          <p:cNvSpPr>
            <a:spLocks noGrp="1"/>
          </p:cNvSpPr>
          <p:nvPr>
            <p:ph type="title"/>
          </p:nvPr>
        </p:nvSpPr>
        <p:spPr>
          <a:xfrm>
            <a:off x="4533899" y="487362"/>
            <a:ext cx="6955735" cy="1189038"/>
          </a:xfrm>
        </p:spPr>
        <p:txBody>
          <a:bodyPr>
            <a:normAutofit fontScale="90000"/>
          </a:bodyPr>
          <a:lstStyle/>
          <a:p>
            <a:pPr algn="ctr"/>
            <a:r>
              <a:rPr lang="en-US" sz="6000" dirty="0">
                <a:solidFill>
                  <a:srgbClr val="FF0000"/>
                </a:solidFill>
              </a:rPr>
              <a:t>Oh, Freedom!</a:t>
            </a:r>
            <a:br>
              <a:rPr lang="en-US" sz="6000" dirty="0">
                <a:solidFill>
                  <a:srgbClr val="FF0000"/>
                </a:solidFill>
              </a:rPr>
            </a:br>
            <a:r>
              <a:rPr lang="en-US" sz="2800" dirty="0"/>
              <a:t>A freedom song</a:t>
            </a:r>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a:xfrm>
            <a:off x="4114801" y="1904999"/>
            <a:ext cx="7735078" cy="4383833"/>
          </a:xfrm>
        </p:spPr>
        <p:txBody>
          <a:bodyPr>
            <a:noAutofit/>
          </a:bodyPr>
          <a:lstStyle/>
          <a:p>
            <a:r>
              <a:rPr lang="en-US" sz="2400" dirty="0">
                <a:solidFill>
                  <a:schemeClr val="bg1"/>
                </a:solidFill>
              </a:rPr>
              <a:t>1. Oh, freedom, Oh freedom, Oh, freedom over me.</a:t>
            </a:r>
          </a:p>
          <a:p>
            <a:r>
              <a:rPr lang="en-US" sz="2400" dirty="0">
                <a:solidFill>
                  <a:schemeClr val="bg1"/>
                </a:solidFill>
              </a:rPr>
              <a:t>	Refrain: And before I’d be a slave I’d be buried 		  in my grave, and go home to my Lord 		  and be free!</a:t>
            </a:r>
          </a:p>
          <a:p>
            <a:r>
              <a:rPr lang="en-US" sz="2400" dirty="0">
                <a:solidFill>
                  <a:schemeClr val="bg1"/>
                </a:solidFill>
              </a:rPr>
              <a:t>2. No more </a:t>
            </a:r>
            <a:r>
              <a:rPr lang="en-US" sz="2400" dirty="0" err="1">
                <a:solidFill>
                  <a:schemeClr val="bg1"/>
                </a:solidFill>
              </a:rPr>
              <a:t>weepin</a:t>
            </a:r>
            <a:r>
              <a:rPr lang="en-US" sz="2400" dirty="0">
                <a:solidFill>
                  <a:schemeClr val="bg1"/>
                </a:solidFill>
              </a:rPr>
              <a:t>’</a:t>
            </a:r>
          </a:p>
          <a:p>
            <a:r>
              <a:rPr lang="en-US" sz="2400" dirty="0">
                <a:solidFill>
                  <a:schemeClr val="bg1"/>
                </a:solidFill>
              </a:rPr>
              <a:t>3. No more </a:t>
            </a:r>
            <a:r>
              <a:rPr lang="en-US" sz="2400" dirty="0" err="1">
                <a:solidFill>
                  <a:schemeClr val="bg1"/>
                </a:solidFill>
              </a:rPr>
              <a:t>dyin</a:t>
            </a:r>
            <a:r>
              <a:rPr lang="en-US" sz="2400" dirty="0">
                <a:solidFill>
                  <a:schemeClr val="bg1"/>
                </a:solidFill>
              </a:rPr>
              <a:t>’</a:t>
            </a:r>
          </a:p>
          <a:p>
            <a:r>
              <a:rPr lang="en-US" sz="2400" dirty="0">
                <a:solidFill>
                  <a:schemeClr val="bg1"/>
                </a:solidFill>
              </a:rPr>
              <a:t>4. There’ll be freedom,</a:t>
            </a:r>
          </a:p>
          <a:p>
            <a:pPr algn="ctr"/>
            <a:r>
              <a:rPr lang="en-US" sz="2400" i="1" dirty="0"/>
              <a:t>“If I had my life to live over again, I would die fighting rather than be a slave, I want no man’s yoke on my shoulders no more”</a:t>
            </a:r>
          </a:p>
          <a:p>
            <a:pPr algn="ctr"/>
            <a:r>
              <a:rPr lang="en-US" sz="2400" b="0" dirty="0"/>
              <a:t>-former slave, Robert Falls</a:t>
            </a:r>
          </a:p>
        </p:txBody>
      </p:sp>
    </p:spTree>
    <p:extLst>
      <p:ext uri="{BB962C8B-B14F-4D97-AF65-F5344CB8AC3E}">
        <p14:creationId xmlns:p14="http://schemas.microsoft.com/office/powerpoint/2010/main" val="1320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down)">
                                      <p:cBhvr>
                                        <p:cTn id="41" dur="580">
                                          <p:stCondLst>
                                            <p:cond delay="0"/>
                                          </p:stCondLst>
                                        </p:cTn>
                                        <p:tgtEl>
                                          <p:spTgt spid="3">
                                            <p:txEl>
                                              <p:pRg st="5" end="5"/>
                                            </p:txEl>
                                          </p:spTgt>
                                        </p:tgtEl>
                                      </p:cBhvr>
                                    </p:animEffect>
                                    <p:anim calcmode="lin" valueType="num">
                                      <p:cBhvr>
                                        <p:cTn id="4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5" end="5"/>
                                            </p:txEl>
                                          </p:spTgt>
                                        </p:tgtEl>
                                      </p:cBhvr>
                                      <p:to x="100000" y="60000"/>
                                    </p:animScale>
                                    <p:animScale>
                                      <p:cBhvr>
                                        <p:cTn id="48" dur="166" decel="50000">
                                          <p:stCondLst>
                                            <p:cond delay="676"/>
                                          </p:stCondLst>
                                        </p:cTn>
                                        <p:tgtEl>
                                          <p:spTgt spid="3">
                                            <p:txEl>
                                              <p:pRg st="5" end="5"/>
                                            </p:txEl>
                                          </p:spTgt>
                                        </p:tgtEl>
                                      </p:cBhvr>
                                      <p:to x="100000" y="100000"/>
                                    </p:animScale>
                                    <p:animScale>
                                      <p:cBhvr>
                                        <p:cTn id="49" dur="26">
                                          <p:stCondLst>
                                            <p:cond delay="1312"/>
                                          </p:stCondLst>
                                        </p:cTn>
                                        <p:tgtEl>
                                          <p:spTgt spid="3">
                                            <p:txEl>
                                              <p:pRg st="5" end="5"/>
                                            </p:txEl>
                                          </p:spTgt>
                                        </p:tgtEl>
                                      </p:cBhvr>
                                      <p:to x="100000" y="80000"/>
                                    </p:animScale>
                                    <p:animScale>
                                      <p:cBhvr>
                                        <p:cTn id="50" dur="166" decel="50000">
                                          <p:stCondLst>
                                            <p:cond delay="1338"/>
                                          </p:stCondLst>
                                        </p:cTn>
                                        <p:tgtEl>
                                          <p:spTgt spid="3">
                                            <p:txEl>
                                              <p:pRg st="5" end="5"/>
                                            </p:txEl>
                                          </p:spTgt>
                                        </p:tgtEl>
                                      </p:cBhvr>
                                      <p:to x="100000" y="100000"/>
                                    </p:animScale>
                                    <p:animScale>
                                      <p:cBhvr>
                                        <p:cTn id="51" dur="26">
                                          <p:stCondLst>
                                            <p:cond delay="1642"/>
                                          </p:stCondLst>
                                        </p:cTn>
                                        <p:tgtEl>
                                          <p:spTgt spid="3">
                                            <p:txEl>
                                              <p:pRg st="5" end="5"/>
                                            </p:txEl>
                                          </p:spTgt>
                                        </p:tgtEl>
                                      </p:cBhvr>
                                      <p:to x="100000" y="90000"/>
                                    </p:animScale>
                                    <p:animScale>
                                      <p:cBhvr>
                                        <p:cTn id="52" dur="166" decel="50000">
                                          <p:stCondLst>
                                            <p:cond delay="1668"/>
                                          </p:stCondLst>
                                        </p:cTn>
                                        <p:tgtEl>
                                          <p:spTgt spid="3">
                                            <p:txEl>
                                              <p:pRg st="5" end="5"/>
                                            </p:txEl>
                                          </p:spTgt>
                                        </p:tgtEl>
                                      </p:cBhvr>
                                      <p:to x="100000" y="100000"/>
                                    </p:animScale>
                                    <p:animScale>
                                      <p:cBhvr>
                                        <p:cTn id="53" dur="26">
                                          <p:stCondLst>
                                            <p:cond delay="1808"/>
                                          </p:stCondLst>
                                        </p:cTn>
                                        <p:tgtEl>
                                          <p:spTgt spid="3">
                                            <p:txEl>
                                              <p:pRg st="5" end="5"/>
                                            </p:txEl>
                                          </p:spTgt>
                                        </p:tgtEl>
                                      </p:cBhvr>
                                      <p:to x="100000" y="95000"/>
                                    </p:animScale>
                                    <p:animScale>
                                      <p:cBhvr>
                                        <p:cTn id="54" dur="166" decel="50000">
                                          <p:stCondLst>
                                            <p:cond delay="1834"/>
                                          </p:stCondLst>
                                        </p:cTn>
                                        <p:tgtEl>
                                          <p:spTgt spid="3">
                                            <p:txEl>
                                              <p:pRg st="5" end="5"/>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wipe(down)">
                                      <p:cBhvr>
                                        <p:cTn id="57" dur="580">
                                          <p:stCondLst>
                                            <p:cond delay="0"/>
                                          </p:stCondLst>
                                        </p:cTn>
                                        <p:tgtEl>
                                          <p:spTgt spid="3">
                                            <p:txEl>
                                              <p:pRg st="6" end="6"/>
                                            </p:txEl>
                                          </p:spTgt>
                                        </p:tgtEl>
                                      </p:cBhvr>
                                    </p:animEffect>
                                    <p:anim calcmode="lin" valueType="num">
                                      <p:cBhvr>
                                        <p:cTn id="5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6" end="6"/>
                                            </p:txEl>
                                          </p:spTgt>
                                        </p:tgtEl>
                                      </p:cBhvr>
                                      <p:to x="100000" y="60000"/>
                                    </p:animScale>
                                    <p:animScale>
                                      <p:cBhvr>
                                        <p:cTn id="64" dur="166" decel="50000">
                                          <p:stCondLst>
                                            <p:cond delay="676"/>
                                          </p:stCondLst>
                                        </p:cTn>
                                        <p:tgtEl>
                                          <p:spTgt spid="3">
                                            <p:txEl>
                                              <p:pRg st="6" end="6"/>
                                            </p:txEl>
                                          </p:spTgt>
                                        </p:tgtEl>
                                      </p:cBhvr>
                                      <p:to x="100000" y="100000"/>
                                    </p:animScale>
                                    <p:animScale>
                                      <p:cBhvr>
                                        <p:cTn id="65" dur="26">
                                          <p:stCondLst>
                                            <p:cond delay="1312"/>
                                          </p:stCondLst>
                                        </p:cTn>
                                        <p:tgtEl>
                                          <p:spTgt spid="3">
                                            <p:txEl>
                                              <p:pRg st="6" end="6"/>
                                            </p:txEl>
                                          </p:spTgt>
                                        </p:tgtEl>
                                      </p:cBhvr>
                                      <p:to x="100000" y="80000"/>
                                    </p:animScale>
                                    <p:animScale>
                                      <p:cBhvr>
                                        <p:cTn id="66" dur="166" decel="50000">
                                          <p:stCondLst>
                                            <p:cond delay="1338"/>
                                          </p:stCondLst>
                                        </p:cTn>
                                        <p:tgtEl>
                                          <p:spTgt spid="3">
                                            <p:txEl>
                                              <p:pRg st="6" end="6"/>
                                            </p:txEl>
                                          </p:spTgt>
                                        </p:tgtEl>
                                      </p:cBhvr>
                                      <p:to x="100000" y="100000"/>
                                    </p:animScale>
                                    <p:animScale>
                                      <p:cBhvr>
                                        <p:cTn id="67" dur="26">
                                          <p:stCondLst>
                                            <p:cond delay="1642"/>
                                          </p:stCondLst>
                                        </p:cTn>
                                        <p:tgtEl>
                                          <p:spTgt spid="3">
                                            <p:txEl>
                                              <p:pRg st="6" end="6"/>
                                            </p:txEl>
                                          </p:spTgt>
                                        </p:tgtEl>
                                      </p:cBhvr>
                                      <p:to x="100000" y="90000"/>
                                    </p:animScale>
                                    <p:animScale>
                                      <p:cBhvr>
                                        <p:cTn id="68" dur="166" decel="50000">
                                          <p:stCondLst>
                                            <p:cond delay="1668"/>
                                          </p:stCondLst>
                                        </p:cTn>
                                        <p:tgtEl>
                                          <p:spTgt spid="3">
                                            <p:txEl>
                                              <p:pRg st="6" end="6"/>
                                            </p:txEl>
                                          </p:spTgt>
                                        </p:tgtEl>
                                      </p:cBhvr>
                                      <p:to x="100000" y="100000"/>
                                    </p:animScale>
                                    <p:animScale>
                                      <p:cBhvr>
                                        <p:cTn id="69" dur="26">
                                          <p:stCondLst>
                                            <p:cond delay="1808"/>
                                          </p:stCondLst>
                                        </p:cTn>
                                        <p:tgtEl>
                                          <p:spTgt spid="3">
                                            <p:txEl>
                                              <p:pRg st="6" end="6"/>
                                            </p:txEl>
                                          </p:spTgt>
                                        </p:tgtEl>
                                      </p:cBhvr>
                                      <p:to x="100000" y="95000"/>
                                    </p:animScale>
                                    <p:animScale>
                                      <p:cBhvr>
                                        <p:cTn id="7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BA4EBE-29CC-6288-7BF9-FC6D3C908CB6}"/>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002A2439-6A63-B067-8637-6D56A90BB34D}"/>
              </a:ext>
            </a:extLst>
          </p:cNvPr>
          <p:cNvSpPr>
            <a:spLocks noGrp="1"/>
          </p:cNvSpPr>
          <p:nvPr>
            <p:ph type="title"/>
          </p:nvPr>
        </p:nvSpPr>
        <p:spPr/>
        <p:txBody>
          <a:bodyPr/>
          <a:lstStyle/>
          <a:p>
            <a:endParaRPr lang="en-US"/>
          </a:p>
        </p:txBody>
      </p:sp>
      <p:pic>
        <p:nvPicPr>
          <p:cNvPr id="4" name="Online Media 3" title="Harry Belafonte - Oh Freedom">
            <a:hlinkClick r:id="" action="ppaction://media"/>
            <a:extLst>
              <a:ext uri="{FF2B5EF4-FFF2-40B4-BE49-F238E27FC236}">
                <a16:creationId xmlns:a16="http://schemas.microsoft.com/office/drawing/2014/main" id="{C2849E2F-71B7-3475-89C4-93165659A7A7}"/>
              </a:ext>
            </a:extLst>
          </p:cNvPr>
          <p:cNvPicPr>
            <a:picLocks noRot="1" noChangeAspect="1"/>
          </p:cNvPicPr>
          <p:nvPr>
            <a:videoFile r:link="rId1"/>
          </p:nvPr>
        </p:nvPicPr>
        <p:blipFill>
          <a:blip r:embed="rId3"/>
          <a:stretch>
            <a:fillRect/>
          </a:stretch>
        </p:blipFill>
        <p:spPr>
          <a:xfrm>
            <a:off x="923731" y="243538"/>
            <a:ext cx="11046439" cy="6241238"/>
          </a:xfrm>
          <a:prstGeom prst="rect">
            <a:avLst/>
          </a:prstGeom>
        </p:spPr>
      </p:pic>
    </p:spTree>
    <p:extLst>
      <p:ext uri="{BB962C8B-B14F-4D97-AF65-F5344CB8AC3E}">
        <p14:creationId xmlns:p14="http://schemas.microsoft.com/office/powerpoint/2010/main" val="54378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302849-2A9A-47A4-A0EB-5A3FA8BE70DB}"/>
              </a:ext>
            </a:extLst>
          </p:cNvPr>
          <p:cNvSpPr>
            <a:spLocks noGrp="1"/>
          </p:cNvSpPr>
          <p:nvPr>
            <p:ph type="title"/>
          </p:nvPr>
        </p:nvSpPr>
        <p:spPr>
          <a:xfrm>
            <a:off x="762000" y="413882"/>
            <a:ext cx="6477000" cy="1189038"/>
          </a:xfrm>
        </p:spPr>
        <p:txBody>
          <a:bodyPr/>
          <a:lstStyle/>
          <a:p>
            <a:r>
              <a:rPr lang="en-US" dirty="0"/>
              <a:t>I Be so Glad When the Sun Goes Down</a:t>
            </a:r>
          </a:p>
        </p:txBody>
      </p:sp>
      <p:sp>
        <p:nvSpPr>
          <p:cNvPr id="4" name="Text Placeholder 3">
            <a:extLst>
              <a:ext uri="{FF2B5EF4-FFF2-40B4-BE49-F238E27FC236}">
                <a16:creationId xmlns:a16="http://schemas.microsoft.com/office/drawing/2014/main" id="{7502CE9A-6F9A-32BA-A92A-BA70F9DCAC57}"/>
              </a:ext>
            </a:extLst>
          </p:cNvPr>
          <p:cNvSpPr>
            <a:spLocks noGrp="1"/>
          </p:cNvSpPr>
          <p:nvPr>
            <p:ph type="body" sz="quarter" idx="11"/>
          </p:nvPr>
        </p:nvSpPr>
        <p:spPr/>
        <p:txBody>
          <a:bodyPr/>
          <a:lstStyle/>
          <a:p>
            <a:endParaRPr lang="en-US"/>
          </a:p>
        </p:txBody>
      </p:sp>
      <p:pic>
        <p:nvPicPr>
          <p:cNvPr id="5" name="Online Media 4" title="I Be So Glad... When The Sun Goes Down">
            <a:hlinkClick r:id="" action="ppaction://media"/>
            <a:extLst>
              <a:ext uri="{FF2B5EF4-FFF2-40B4-BE49-F238E27FC236}">
                <a16:creationId xmlns:a16="http://schemas.microsoft.com/office/drawing/2014/main" id="{F668CD16-ED46-5FA1-86D1-2E20EAC5BD4D}"/>
              </a:ext>
            </a:extLst>
          </p:cNvPr>
          <p:cNvPicPr>
            <a:picLocks noRot="1" noChangeAspect="1"/>
          </p:cNvPicPr>
          <p:nvPr>
            <a:videoFile r:link="rId1"/>
          </p:nvPr>
        </p:nvPicPr>
        <p:blipFill>
          <a:blip r:embed="rId3"/>
          <a:stretch>
            <a:fillRect/>
          </a:stretch>
        </p:blipFill>
        <p:spPr>
          <a:xfrm>
            <a:off x="762000" y="1676400"/>
            <a:ext cx="6604000" cy="4953000"/>
          </a:xfrm>
          <a:prstGeom prst="rect">
            <a:avLst/>
          </a:prstGeom>
        </p:spPr>
      </p:pic>
    </p:spTree>
    <p:extLst>
      <p:ext uri="{BB962C8B-B14F-4D97-AF65-F5344CB8AC3E}">
        <p14:creationId xmlns:p14="http://schemas.microsoft.com/office/powerpoint/2010/main" val="395190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5"/>
                </p:tgtEl>
              </p:cMediaNode>
            </p:video>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840268"/>
            <a:ext cx="9141397" cy="615553"/>
          </a:xfrm>
        </p:spPr>
        <p:txBody>
          <a:bodyPr>
            <a:normAutofit/>
          </a:bodyPr>
          <a:lstStyle/>
          <a:p>
            <a:r>
              <a:rPr lang="en-US" dirty="0"/>
              <a:t>Origins of the Spiritual?</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1387929" y="1641021"/>
            <a:ext cx="9642021" cy="4163786"/>
          </a:xfrm>
        </p:spPr>
        <p:txBody>
          <a:bodyPr/>
          <a:lstStyle/>
          <a:p>
            <a:pPr algn="l"/>
            <a:r>
              <a:rPr lang="en-US" sz="2000" dirty="0"/>
              <a:t>Seven years after his flight from slavery in Maryland, </a:t>
            </a:r>
            <a:r>
              <a:rPr lang="en-US" sz="2000" dirty="0">
                <a:solidFill>
                  <a:srgbClr val="FF0000"/>
                </a:solidFill>
              </a:rPr>
              <a:t>Frederick Douglass </a:t>
            </a:r>
            <a:r>
              <a:rPr lang="en-US" sz="2000" dirty="0"/>
              <a:t>wrote:</a:t>
            </a:r>
          </a:p>
          <a:p>
            <a:pPr algn="l"/>
            <a:endParaRPr lang="en-US" sz="2000" dirty="0"/>
          </a:p>
          <a:p>
            <a:pPr algn="l">
              <a:lnSpc>
                <a:spcPct val="150000"/>
              </a:lnSpc>
            </a:pPr>
            <a:r>
              <a:rPr lang="en-US" sz="2400" i="1" dirty="0"/>
              <a:t>“I have often been astonished to find persons who could speak of the singing, among slaves, as evidence of their contentment and happiness. It is impossible to conceive of a greater mistake. Slaves sing most when they are most unhappy. The songs of the slave represents the sorrow of his heart – and he is relieved by singing them, only as an aching heart is relieved by its tears. Crying for joy and singing for joy were uncommon to me while in the jaws of slavery.”</a:t>
            </a:r>
          </a:p>
        </p:txBody>
      </p:sp>
    </p:spTree>
    <p:extLst>
      <p:ext uri="{BB962C8B-B14F-4D97-AF65-F5344CB8AC3E}">
        <p14:creationId xmlns:p14="http://schemas.microsoft.com/office/powerpoint/2010/main" val="42516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635AD7-4458-C1EE-2F72-297A0E2FE847}"/>
              </a:ext>
            </a:extLst>
          </p:cNvPr>
          <p:cNvSpPr>
            <a:spLocks noGrp="1"/>
          </p:cNvSpPr>
          <p:nvPr>
            <p:ph type="body" sz="quarter" idx="11"/>
          </p:nvPr>
        </p:nvSpPr>
        <p:spPr>
          <a:xfrm>
            <a:off x="4245428" y="1977311"/>
            <a:ext cx="7576457" cy="4164727"/>
          </a:xfrm>
        </p:spPr>
        <p:txBody>
          <a:bodyPr>
            <a:noAutofit/>
          </a:bodyPr>
          <a:lstStyle/>
          <a:p>
            <a:pPr marL="285750" indent="-285750">
              <a:lnSpc>
                <a:spcPct val="150000"/>
              </a:lnSpc>
              <a:buFont typeface="Arial" panose="020B0604020202020204" pitchFamily="34" charset="0"/>
              <a:buChar char="•"/>
            </a:pPr>
            <a:r>
              <a:rPr lang="en-US" sz="2400" dirty="0"/>
              <a:t>Running away to freedom – God meant for them to be free.</a:t>
            </a:r>
          </a:p>
          <a:p>
            <a:pPr marL="285750" indent="-285750">
              <a:lnSpc>
                <a:spcPct val="150000"/>
              </a:lnSpc>
              <a:buFont typeface="Arial" panose="020B0604020202020204" pitchFamily="34" charset="0"/>
              <a:buChar char="•"/>
            </a:pPr>
            <a:r>
              <a:rPr lang="en-US" sz="2400" dirty="0"/>
              <a:t>“Freedom </a:t>
            </a:r>
            <a:r>
              <a:rPr lang="en-US" sz="2400" i="1" dirty="0">
                <a:solidFill>
                  <a:srgbClr val="FF0000"/>
                </a:solidFill>
              </a:rPr>
              <a:t>in</a:t>
            </a:r>
            <a:r>
              <a:rPr lang="en-US" sz="2400" dirty="0"/>
              <a:t> this life” or “Freedom </a:t>
            </a:r>
            <a:r>
              <a:rPr lang="en-US" sz="2400" i="1" dirty="0">
                <a:solidFill>
                  <a:srgbClr val="FF0000"/>
                </a:solidFill>
              </a:rPr>
              <a:t>from</a:t>
            </a:r>
            <a:r>
              <a:rPr lang="en-US" sz="2400" dirty="0"/>
              <a:t> this life”</a:t>
            </a:r>
          </a:p>
          <a:p>
            <a:pPr marL="285750" indent="-285750">
              <a:lnSpc>
                <a:spcPct val="150000"/>
              </a:lnSpc>
              <a:buFont typeface="Arial" panose="020B0604020202020204" pitchFamily="34" charset="0"/>
              <a:buChar char="•"/>
            </a:pPr>
            <a:r>
              <a:rPr lang="en-US" sz="2400" i="1" dirty="0"/>
              <a:t>“Steal Away to Jesus always meant to go up north to the promised land.” - </a:t>
            </a:r>
            <a:r>
              <a:rPr lang="en-US" sz="2400" dirty="0"/>
              <a:t>Grandma Betsy Bradford, a former slave  </a:t>
            </a:r>
            <a:endParaRPr lang="en-US" sz="2400" i="1" dirty="0"/>
          </a:p>
          <a:p>
            <a:pPr marL="285750" indent="-285750">
              <a:buFont typeface="Arial" panose="020B0604020202020204" pitchFamily="34" charset="0"/>
              <a:buChar char="•"/>
            </a:pPr>
            <a:endParaRPr lang="en-US" sz="2400" dirty="0"/>
          </a:p>
        </p:txBody>
      </p:sp>
      <p:sp>
        <p:nvSpPr>
          <p:cNvPr id="3" name="Title 2">
            <a:extLst>
              <a:ext uri="{FF2B5EF4-FFF2-40B4-BE49-F238E27FC236}">
                <a16:creationId xmlns:a16="http://schemas.microsoft.com/office/drawing/2014/main" id="{4E24F779-7B20-2288-4D0E-9AF8F3744B49}"/>
              </a:ext>
            </a:extLst>
          </p:cNvPr>
          <p:cNvSpPr>
            <a:spLocks noGrp="1"/>
          </p:cNvSpPr>
          <p:nvPr>
            <p:ph type="title"/>
          </p:nvPr>
        </p:nvSpPr>
        <p:spPr>
          <a:xfrm>
            <a:off x="4533898" y="715961"/>
            <a:ext cx="6955735" cy="1178153"/>
          </a:xfrm>
        </p:spPr>
        <p:txBody>
          <a:bodyPr>
            <a:normAutofit/>
          </a:bodyPr>
          <a:lstStyle/>
          <a:p>
            <a:pPr algn="ctr"/>
            <a:r>
              <a:rPr lang="en-US" sz="4800" dirty="0"/>
              <a:t>Steal Away (#599)</a:t>
            </a:r>
            <a:br>
              <a:rPr lang="en-US" dirty="0"/>
            </a:br>
            <a:r>
              <a:rPr lang="en-US" sz="2700" dirty="0"/>
              <a:t>a Code song and a Freedom song</a:t>
            </a:r>
          </a:p>
        </p:txBody>
      </p:sp>
    </p:spTree>
    <p:extLst>
      <p:ext uri="{BB962C8B-B14F-4D97-AF65-F5344CB8AC3E}">
        <p14:creationId xmlns:p14="http://schemas.microsoft.com/office/powerpoint/2010/main" val="332492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gCheck">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72D4-B958-4F35-F1A3-3AF231424E46}"/>
              </a:ext>
            </a:extLst>
          </p:cNvPr>
          <p:cNvSpPr>
            <a:spLocks noGrp="1"/>
          </p:cNvSpPr>
          <p:nvPr>
            <p:ph type="title"/>
          </p:nvPr>
        </p:nvSpPr>
        <p:spPr/>
        <p:txBody>
          <a:bodyPr/>
          <a:lstStyle/>
          <a:p>
            <a:r>
              <a:rPr lang="en-US" dirty="0"/>
              <a:t>African Roots</a:t>
            </a:r>
          </a:p>
        </p:txBody>
      </p:sp>
      <p:sp>
        <p:nvSpPr>
          <p:cNvPr id="3" name="Text Placeholder 2">
            <a:extLst>
              <a:ext uri="{FF2B5EF4-FFF2-40B4-BE49-F238E27FC236}">
                <a16:creationId xmlns:a16="http://schemas.microsoft.com/office/drawing/2014/main" id="{F3D953C0-0C97-9550-57C9-0A12EC40FC8B}"/>
              </a:ext>
            </a:extLst>
          </p:cNvPr>
          <p:cNvSpPr>
            <a:spLocks noGrp="1"/>
          </p:cNvSpPr>
          <p:nvPr>
            <p:ph type="body" sz="quarter" idx="13"/>
          </p:nvPr>
        </p:nvSpPr>
        <p:spPr>
          <a:xfrm>
            <a:off x="761999" y="1520890"/>
            <a:ext cx="10947919" cy="4133461"/>
          </a:xfrm>
        </p:spPr>
        <p:txBody>
          <a:bodyPr/>
          <a:lstStyle/>
          <a:p>
            <a:pPr marL="285750" indent="-285750">
              <a:lnSpc>
                <a:spcPct val="150000"/>
              </a:lnSpc>
              <a:buFont typeface="Wingdings" panose="05000000000000000000" pitchFamily="2" charset="2"/>
              <a:buChar char="v"/>
            </a:pPr>
            <a:r>
              <a:rPr lang="en-US" sz="2800" dirty="0"/>
              <a:t>Spirituals reflected the ways music functioned in African cultures – as accompaniment to work, play and the activities of daily life.</a:t>
            </a:r>
          </a:p>
          <a:p>
            <a:pPr marL="285750" indent="-285750">
              <a:lnSpc>
                <a:spcPct val="150000"/>
              </a:lnSpc>
              <a:buFont typeface="Wingdings" panose="05000000000000000000" pitchFamily="2" charset="2"/>
              <a:buChar char="v"/>
            </a:pPr>
            <a:r>
              <a:rPr lang="en-US" sz="2800" dirty="0"/>
              <a:t>The enslaved attempted to preserve the culture they brought with them from their homelands.</a:t>
            </a:r>
          </a:p>
          <a:p>
            <a:pPr marL="285750" indent="-285750">
              <a:lnSpc>
                <a:spcPct val="150000"/>
              </a:lnSpc>
              <a:buFont typeface="Wingdings" panose="05000000000000000000" pitchFamily="2" charset="2"/>
              <a:buChar char="v"/>
            </a:pPr>
            <a:r>
              <a:rPr lang="en-US" sz="2800" dirty="0"/>
              <a:t>The similarities of the slaves’ spirituals and the music of the indigenous tribes in Africa that are still sung today is unmistakable.</a:t>
            </a:r>
          </a:p>
        </p:txBody>
      </p:sp>
    </p:spTree>
    <p:extLst>
      <p:ext uri="{BB962C8B-B14F-4D97-AF65-F5344CB8AC3E}">
        <p14:creationId xmlns:p14="http://schemas.microsoft.com/office/powerpoint/2010/main" val="29903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168D4-291A-8225-2980-447652E7DD89}"/>
              </a:ext>
            </a:extLst>
          </p:cNvPr>
          <p:cNvSpPr>
            <a:spLocks noGrp="1"/>
          </p:cNvSpPr>
          <p:nvPr>
            <p:ph type="body" sz="quarter" idx="11"/>
          </p:nvPr>
        </p:nvSpPr>
        <p:spPr>
          <a:xfrm>
            <a:off x="762000" y="1279542"/>
            <a:ext cx="6945086" cy="4869331"/>
          </a:xfrm>
        </p:spPr>
        <p:txBody>
          <a:bodyPr>
            <a:noAutofit/>
          </a:bodyPr>
          <a:lstStyle/>
          <a:p>
            <a:pPr marL="285750" indent="-285750">
              <a:lnSpc>
                <a:spcPct val="160000"/>
              </a:lnSpc>
              <a:buFont typeface="Wingdings" panose="05000000000000000000" pitchFamily="2" charset="2"/>
              <a:buChar char="Ø"/>
            </a:pPr>
            <a:r>
              <a:rPr lang="en-US" sz="2000" dirty="0"/>
              <a:t>Folk Songs express the life experience of a people in their own vocabularies and musical forms.</a:t>
            </a:r>
          </a:p>
          <a:p>
            <a:pPr marL="285750" indent="-285750">
              <a:lnSpc>
                <a:spcPct val="160000"/>
              </a:lnSpc>
              <a:buFont typeface="Wingdings" panose="05000000000000000000" pitchFamily="2" charset="2"/>
              <a:buChar char="Ø"/>
            </a:pPr>
            <a:r>
              <a:rPr lang="en-US" sz="2000" dirty="0"/>
              <a:t>They are the fruit of the creative capacity of an entire people rather than just individuals.</a:t>
            </a:r>
          </a:p>
          <a:p>
            <a:pPr marL="285750" indent="-285750">
              <a:lnSpc>
                <a:spcPct val="160000"/>
              </a:lnSpc>
              <a:buFont typeface="Wingdings" panose="05000000000000000000" pitchFamily="2" charset="2"/>
              <a:buChar char="Ø"/>
            </a:pPr>
            <a:r>
              <a:rPr lang="en-US" sz="2000" dirty="0"/>
              <a:t>Booker T. Washington said:</a:t>
            </a:r>
          </a:p>
          <a:p>
            <a:pPr>
              <a:lnSpc>
                <a:spcPct val="100000"/>
              </a:lnSpc>
            </a:pPr>
            <a:r>
              <a:rPr lang="en-US" sz="2000" dirty="0"/>
              <a:t>	</a:t>
            </a:r>
            <a:r>
              <a:rPr lang="en-US" sz="2000" i="1" dirty="0"/>
              <a:t>“The Negro spiritual has for the Negro race the same value as any folk song does for any people. It fosters race pride. They breathe a child-like faith in a personal Father along with the hope that the children of bondage will ultimately pass out of the wilderness of slavery into the land of freedom.”</a:t>
            </a:r>
          </a:p>
        </p:txBody>
      </p:sp>
      <p:sp>
        <p:nvSpPr>
          <p:cNvPr id="3" name="Title 2">
            <a:extLst>
              <a:ext uri="{FF2B5EF4-FFF2-40B4-BE49-F238E27FC236}">
                <a16:creationId xmlns:a16="http://schemas.microsoft.com/office/drawing/2014/main" id="{9EE166F0-AB60-7EC5-4817-CED2D2BB1DC6}"/>
              </a:ext>
            </a:extLst>
          </p:cNvPr>
          <p:cNvSpPr>
            <a:spLocks noGrp="1"/>
          </p:cNvSpPr>
          <p:nvPr>
            <p:ph type="title"/>
          </p:nvPr>
        </p:nvSpPr>
        <p:spPr>
          <a:xfrm>
            <a:off x="762000" y="511936"/>
            <a:ext cx="7327641" cy="767606"/>
          </a:xfrm>
        </p:spPr>
        <p:txBody>
          <a:bodyPr/>
          <a:lstStyle/>
          <a:p>
            <a:r>
              <a:rPr lang="en-US" dirty="0">
                <a:solidFill>
                  <a:srgbClr val="FF0000"/>
                </a:solidFill>
              </a:rPr>
              <a:t>Spirituals are also Folk songs</a:t>
            </a:r>
          </a:p>
        </p:txBody>
      </p:sp>
      <p:pic>
        <p:nvPicPr>
          <p:cNvPr id="5" name="Picture 4" descr="Shape, arrow&#10;&#10;Description automatically generated">
            <a:extLst>
              <a:ext uri="{FF2B5EF4-FFF2-40B4-BE49-F238E27FC236}">
                <a16:creationId xmlns:a16="http://schemas.microsoft.com/office/drawing/2014/main" id="{AFEB0341-66D5-5562-4AE3-3C4E2F4E2154}"/>
              </a:ext>
            </a:extLst>
          </p:cNvPr>
          <p:cNvPicPr>
            <a:picLocks noChangeAspect="1"/>
          </p:cNvPicPr>
          <p:nvPr/>
        </p:nvPicPr>
        <p:blipFill>
          <a:blip r:embed="rId2"/>
          <a:stretch>
            <a:fillRect/>
          </a:stretch>
        </p:blipFill>
        <p:spPr>
          <a:xfrm>
            <a:off x="7893698" y="886409"/>
            <a:ext cx="3265713" cy="5262464"/>
          </a:xfrm>
          <a:prstGeom prst="rect">
            <a:avLst/>
          </a:prstGeom>
        </p:spPr>
      </p:pic>
    </p:spTree>
    <p:extLst>
      <p:ext uri="{BB962C8B-B14F-4D97-AF65-F5344CB8AC3E}">
        <p14:creationId xmlns:p14="http://schemas.microsoft.com/office/powerpoint/2010/main" val="2970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887185" y="440224"/>
            <a:ext cx="10417629" cy="639979"/>
          </a:xfrm>
        </p:spPr>
        <p:txBody>
          <a:bodyPr>
            <a:normAutofit/>
          </a:bodyPr>
          <a:lstStyle/>
          <a:p>
            <a:r>
              <a:rPr lang="en-US" dirty="0"/>
              <a:t>The First Great Awakening (ca. 1730-1755)</a:t>
            </a:r>
            <a:endParaRPr lang="en-US" dirty="0">
              <a:solidFill>
                <a:schemeClr val="accent3"/>
              </a:solidFill>
            </a:endParaRP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13"/>
          </p:nvPr>
        </p:nvSpPr>
        <p:spPr>
          <a:xfrm>
            <a:off x="876300" y="1156996"/>
            <a:ext cx="10417629" cy="4422710"/>
          </a:xfrm>
        </p:spPr>
        <p:txBody>
          <a:bodyPr>
            <a:normAutofit lnSpcReduction="10000"/>
          </a:bodyPr>
          <a:lstStyle/>
          <a:p>
            <a:r>
              <a:rPr lang="en-US" altLang="en-US" sz="2400" b="0" dirty="0">
                <a:latin typeface="+mj-lt"/>
              </a:rPr>
              <a:t>A time when evangelism and revivals swept through the Protestant faiths in 13 Colonies to try and bring individuals closer to God.</a:t>
            </a:r>
          </a:p>
          <a:p>
            <a:endParaRPr lang="en-US" altLang="en-US" sz="2400" dirty="0">
              <a:latin typeface="+mj-lt"/>
            </a:endParaRPr>
          </a:p>
          <a:p>
            <a:pPr marL="342900" indent="-342900">
              <a:lnSpc>
                <a:spcPct val="150000"/>
              </a:lnSpc>
              <a:buFont typeface="Wingdings" panose="05000000000000000000" pitchFamily="2" charset="2"/>
              <a:buChar char="Ø"/>
            </a:pPr>
            <a:r>
              <a:rPr lang="en-US" sz="2400" b="0" i="0" dirty="0">
                <a:effectLst/>
                <a:latin typeface="Arial" panose="020B0604020202020204" pitchFamily="34" charset="0"/>
              </a:rPr>
              <a:t>The message of spiritual equality appealed to many enslaved peoples, and, as African religious traditions continued to decline in North America, Black people accepted Christianity in large numbers for the first time.</a:t>
            </a:r>
          </a:p>
          <a:p>
            <a:pPr marL="342900" indent="-342900">
              <a:lnSpc>
                <a:spcPct val="150000"/>
              </a:lnSpc>
              <a:buFont typeface="Wingdings" panose="05000000000000000000" pitchFamily="2" charset="2"/>
              <a:buChar char="Ø"/>
            </a:pPr>
            <a:r>
              <a:rPr lang="en-US" sz="2400" b="0" i="0" dirty="0">
                <a:effectLst/>
                <a:latin typeface="Arial" panose="020B0604020202020204" pitchFamily="34" charset="0"/>
              </a:rPr>
              <a:t>Many leaders of travelling revivals proclaimed that slaveholders should educate enslaved peoples so that they could become literate and be able to read and study the Bible. In this way, many Africans were finally provided with some sort of education.</a:t>
            </a:r>
            <a:endParaRPr lang="en-US" altLang="en-US" sz="2400" b="0" dirty="0">
              <a:latin typeface="+mj-lt"/>
            </a:endParaRPr>
          </a:p>
        </p:txBody>
      </p:sp>
    </p:spTree>
    <p:extLst>
      <p:ext uri="{BB962C8B-B14F-4D97-AF65-F5344CB8AC3E}">
        <p14:creationId xmlns:p14="http://schemas.microsoft.com/office/powerpoint/2010/main" val="41697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4BA618-BF38-4C66-A054-AA45BAEA1C44}"/>
              </a:ext>
            </a:extLst>
          </p:cNvPr>
          <p:cNvSpPr>
            <a:spLocks noGrp="1"/>
          </p:cNvSpPr>
          <p:nvPr>
            <p:ph type="title"/>
          </p:nvPr>
        </p:nvSpPr>
        <p:spPr/>
        <p:txBody>
          <a:bodyPr>
            <a:normAutofit fontScale="90000"/>
          </a:bodyPr>
          <a:lstStyle/>
          <a:p>
            <a:pPr algn="ctr"/>
            <a:r>
              <a:rPr lang="en-US" dirty="0"/>
              <a:t>I Want Jesus to Walk with Me #490 - </a:t>
            </a:r>
            <a:r>
              <a:rPr lang="en-US" sz="2700" dirty="0"/>
              <a:t>A Journey Song</a:t>
            </a:r>
            <a:br>
              <a:rPr lang="en-US" dirty="0"/>
            </a:br>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4533900" y="1904999"/>
            <a:ext cx="6955734" cy="4237039"/>
          </a:xfrm>
        </p:spPr>
        <p:txBody>
          <a:bodyPr vert="horz" lIns="91440" tIns="45720" rIns="91440" bIns="45720" rtlCol="0" anchor="t">
            <a:normAutofit/>
          </a:bodyPr>
          <a:lstStyle/>
          <a:p>
            <a:r>
              <a:rPr lang="en-US" sz="2000" dirty="0"/>
              <a:t>Slaves believed they had a personal relationship with Jesus and that He would help them deal with their pain and sorrow.</a:t>
            </a:r>
          </a:p>
          <a:p>
            <a:r>
              <a:rPr lang="en-US" sz="2000" dirty="0"/>
              <a:t>Former slave, turned preacher, Peter Randolph said:</a:t>
            </a:r>
          </a:p>
          <a:p>
            <a:r>
              <a:rPr lang="en-US" sz="2000" i="1" dirty="0"/>
              <a:t>“When I was a child, my mother used to tell me to look to Jesus, and that He who protected the widow and the fatherless would take care of me also. I thought He would talk with me and give me what I asked for. Being sickly, my greatest wish was to live with Christ in heaven, so I would go to the woods and lie upon my back, and pray that he would come and take me to himself. After a long while I felt very sorry that he did not come and talk with me and that I must have been the worst little boy that ever lived.”</a:t>
            </a:r>
          </a:p>
        </p:txBody>
      </p:sp>
    </p:spTree>
    <p:extLst>
      <p:ext uri="{BB962C8B-B14F-4D97-AF65-F5344CB8AC3E}">
        <p14:creationId xmlns:p14="http://schemas.microsoft.com/office/powerpoint/2010/main" val="18406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wdDnDiag">
          <a:fgClr>
            <a:schemeClr val="accent2"/>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F19C7-A729-492B-8603-0651B356C0B1}"/>
              </a:ext>
            </a:extLst>
          </p:cNvPr>
          <p:cNvSpPr>
            <a:spLocks noGrp="1"/>
          </p:cNvSpPr>
          <p:nvPr>
            <p:ph type="title"/>
          </p:nvPr>
        </p:nvSpPr>
        <p:spPr>
          <a:xfrm>
            <a:off x="570722" y="609600"/>
            <a:ext cx="11050556" cy="646332"/>
          </a:xfrm>
        </p:spPr>
        <p:txBody>
          <a:bodyPr>
            <a:normAutofit/>
          </a:bodyPr>
          <a:lstStyle/>
          <a:p>
            <a:r>
              <a:rPr lang="en-US" dirty="0"/>
              <a:t>The “visible” church vs. the “invisible” church</a:t>
            </a:r>
          </a:p>
        </p:txBody>
      </p:sp>
      <p:sp>
        <p:nvSpPr>
          <p:cNvPr id="16" name="Text Placeholder 15">
            <a:extLst>
              <a:ext uri="{FF2B5EF4-FFF2-40B4-BE49-F238E27FC236}">
                <a16:creationId xmlns:a16="http://schemas.microsoft.com/office/drawing/2014/main" id="{82B839A9-BE4F-40C7-ABA3-682B626FFB08}"/>
              </a:ext>
            </a:extLst>
          </p:cNvPr>
          <p:cNvSpPr>
            <a:spLocks noGrp="1"/>
          </p:cNvSpPr>
          <p:nvPr>
            <p:ph type="body" sz="quarter" idx="13"/>
          </p:nvPr>
        </p:nvSpPr>
        <p:spPr>
          <a:xfrm>
            <a:off x="819150" y="1410476"/>
            <a:ext cx="10553700" cy="4934339"/>
          </a:xfrm>
          <a:pattFill prst="pct30">
            <a:fgClr>
              <a:schemeClr val="accent2"/>
            </a:fgClr>
            <a:bgClr>
              <a:schemeClr val="bg1"/>
            </a:bgClr>
          </a:pattFill>
        </p:spPr>
        <p:txBody>
          <a:bodyPr>
            <a:normAutofit/>
          </a:bodyPr>
          <a:lstStyle/>
          <a:p>
            <a:r>
              <a:rPr lang="en-US" sz="2400" dirty="0"/>
              <a:t>The </a:t>
            </a:r>
            <a:r>
              <a:rPr lang="en-US" sz="2400" dirty="0">
                <a:solidFill>
                  <a:srgbClr val="FF0000"/>
                </a:solidFill>
              </a:rPr>
              <a:t>Visible Church </a:t>
            </a:r>
            <a:r>
              <a:rPr lang="en-US" sz="2400" dirty="0"/>
              <a:t>was that of the slave owners who could require the slaves to come to services on the grounds or in a local church building.</a:t>
            </a:r>
          </a:p>
          <a:p>
            <a:endParaRPr lang="en-US" sz="2400" dirty="0"/>
          </a:p>
          <a:p>
            <a:r>
              <a:rPr lang="en-US" sz="2400" dirty="0"/>
              <a:t>In some places, the owners would build a </a:t>
            </a:r>
            <a:r>
              <a:rPr lang="en-US" sz="2400" dirty="0">
                <a:solidFill>
                  <a:srgbClr val="FF0000"/>
                </a:solidFill>
              </a:rPr>
              <a:t>praise house </a:t>
            </a:r>
            <a:r>
              <a:rPr lang="en-US" sz="2400" dirty="0"/>
              <a:t>for these services and even provide a preacher from time to time.</a:t>
            </a:r>
          </a:p>
          <a:p>
            <a:endParaRPr lang="en-US" sz="2400" dirty="0"/>
          </a:p>
          <a:p>
            <a:r>
              <a:rPr lang="en-US" sz="2400" dirty="0"/>
              <a:t>Sunday was the only day that most slaves had a day away from work – except for the </a:t>
            </a:r>
            <a:r>
              <a:rPr lang="en-US" sz="2400" dirty="0">
                <a:solidFill>
                  <a:srgbClr val="FF0000"/>
                </a:solidFill>
              </a:rPr>
              <a:t>“house slaves” </a:t>
            </a:r>
            <a:r>
              <a:rPr lang="en-US" sz="2400" dirty="0"/>
              <a:t>who probably worked hardest to prepare large and elaborate meals for the owners’ family and friends.</a:t>
            </a:r>
          </a:p>
          <a:p>
            <a:endParaRPr lang="en-US" sz="2400" dirty="0"/>
          </a:p>
          <a:p>
            <a:r>
              <a:rPr lang="en-US" sz="2400" dirty="0"/>
              <a:t>They cleaned up, put on their best clothes, and went to church. One slave said: </a:t>
            </a:r>
          </a:p>
          <a:p>
            <a:endParaRPr lang="en-US" sz="2400" dirty="0"/>
          </a:p>
          <a:p>
            <a:pPr algn="ctr"/>
            <a:r>
              <a:rPr lang="en-US" sz="2400" i="1" dirty="0"/>
              <a:t>“It was the onliest place off the farm we ever went.”</a:t>
            </a:r>
            <a:endParaRPr lang="en-US" i="1" dirty="0"/>
          </a:p>
        </p:txBody>
      </p:sp>
    </p:spTree>
    <p:extLst>
      <p:ext uri="{BB962C8B-B14F-4D97-AF65-F5344CB8AC3E}">
        <p14:creationId xmlns:p14="http://schemas.microsoft.com/office/powerpoint/2010/main" val="267079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 calcmode="lin" valueType="num">
                                      <p:cBhvr additive="base">
                                        <p:cTn id="31"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anim calcmode="lin" valueType="num">
                                      <p:cBhvr additive="base">
                                        <p:cTn id="37"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History Month_TM10103076_Win32_LH_v4" id="{5AE25372-5B71-4B3F-A332-C4D84C968E46}" vid="{07F4610E-88B6-4CC8-AAA7-899DFEA9E1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afe57c2-c9ed-4651-bc74-609205c9c4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CDDF9069892C419811B5F09B8B5FB7" ma:contentTypeVersion="3" ma:contentTypeDescription="Create a new document." ma:contentTypeScope="" ma:versionID="5fd406695a89c55ec8ad4abd0962f27c">
  <xsd:schema xmlns:xsd="http://www.w3.org/2001/XMLSchema" xmlns:xs="http://www.w3.org/2001/XMLSchema" xmlns:p="http://schemas.microsoft.com/office/2006/metadata/properties" xmlns:ns3="9afe57c2-c9ed-4651-bc74-609205c9c47e" targetNamespace="http://schemas.microsoft.com/office/2006/metadata/properties" ma:root="true" ma:fieldsID="08ef0713b0e67fecd6ab08dbb06638d1" ns3:_="">
    <xsd:import namespace="9afe57c2-c9ed-4651-bc74-609205c9c47e"/>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e57c2-c9ed-4651-bc74-609205c9c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9EEA4-141F-4066-B57B-E44468FB3D6E}">
  <ds:schemaRefs>
    <ds:schemaRef ds:uri="http://www.w3.org/XML/1998/namespace"/>
    <ds:schemaRef ds:uri="http://purl.org/dc/elements/1.1/"/>
    <ds:schemaRef ds:uri="9afe57c2-c9ed-4651-bc74-609205c9c47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3CFAAC47-BD84-465D-B982-7A75BCC08F7D}">
  <ds:schemaRefs>
    <ds:schemaRef ds:uri="http://schemas.microsoft.com/sharepoint/v3/contenttype/forms"/>
  </ds:schemaRefs>
</ds:datastoreItem>
</file>

<file path=customXml/itemProps3.xml><?xml version="1.0" encoding="utf-8"?>
<ds:datastoreItem xmlns:ds="http://schemas.openxmlformats.org/officeDocument/2006/customXml" ds:itemID="{23F55549-25B8-4A6A-BAC3-F4C927F196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e57c2-c9ed-4651-bc74-609205c9c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 History Month presentation</Template>
  <TotalTime>5818</TotalTime>
  <Words>1346</Words>
  <Application>Microsoft Office PowerPoint</Application>
  <PresentationFormat>Widescreen</PresentationFormat>
  <Paragraphs>78</Paragraphs>
  <Slides>17</Slides>
  <Notes>6</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Segoe UI</vt:lpstr>
      <vt:lpstr>Wingdings</vt:lpstr>
      <vt:lpstr>2_Office Theme</vt:lpstr>
      <vt:lpstr>Spirituals 2</vt:lpstr>
      <vt:lpstr>I Be so Glad When the Sun Goes Down</vt:lpstr>
      <vt:lpstr>Origins of the Spiritual?</vt:lpstr>
      <vt:lpstr>Steal Away (#599) a Code song and a Freedom song</vt:lpstr>
      <vt:lpstr>African Roots</vt:lpstr>
      <vt:lpstr>Spirituals are also Folk songs</vt:lpstr>
      <vt:lpstr>The First Great Awakening (ca. 1730-1755)</vt:lpstr>
      <vt:lpstr>I Want Jesus to Walk with Me #490 - A Journey Song </vt:lpstr>
      <vt:lpstr>The “visible” church vs. the “invisible” church</vt:lpstr>
      <vt:lpstr>The Invisible Church</vt:lpstr>
      <vt:lpstr>The Slave Preacher</vt:lpstr>
      <vt:lpstr>Over My Head #514 Praise Song</vt:lpstr>
      <vt:lpstr>Conclusion</vt:lpstr>
      <vt:lpstr>PowerPoint Presentation</vt:lpstr>
      <vt:lpstr>Questions &amp; Discussion</vt:lpstr>
      <vt:lpstr>Oh, Freedom! A freedom song</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Spirituals 2</dc:title>
  <dc:subject/>
  <dc:creator>Eric</dc:creator>
  <cp:keywords/>
  <dc:description/>
  <cp:lastModifiedBy>Eric</cp:lastModifiedBy>
  <cp:revision>2</cp:revision>
  <dcterms:created xsi:type="dcterms:W3CDTF">2023-02-06T16:36:32Z</dcterms:created>
  <dcterms:modified xsi:type="dcterms:W3CDTF">2023-02-10T17:34:52Z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0x01010055CDDF9069892C419811B5F09B8B5FB7</vt:lpwstr>
  </property>
</Properties>
</file>