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61" r:id="rId10"/>
    <p:sldId id="264" r:id="rId11"/>
    <p:sldId id="265" r:id="rId12"/>
    <p:sldId id="266" r:id="rId13"/>
    <p:sldId id="267" r:id="rId14"/>
    <p:sldId id="268" r:id="rId15"/>
    <p:sldId id="269" r:id="rId16"/>
    <p:sldId id="274" r:id="rId17"/>
    <p:sldId id="270" r:id="rId18"/>
    <p:sldId id="272" r:id="rId19"/>
    <p:sldId id="271"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B8376-7AE0-43F5-B971-B4224DED483E}" v="195" dt="2023-02-16T17:28:32.3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117" d="100"/>
          <a:sy n="117" d="100"/>
        </p:scale>
        <p:origin x="34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6EB55A-3817-4E35-96E1-03DB00319F25}"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376699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EB55A-3817-4E35-96E1-03DB00319F25}"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193085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EB55A-3817-4E35-96E1-03DB00319F25}"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1274188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EB55A-3817-4E35-96E1-03DB00319F25}"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1D18764-1695-4296-A9D2-689BCAA67ADB}"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20412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EB55A-3817-4E35-96E1-03DB00319F25}"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513241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6EB55A-3817-4E35-96E1-03DB00319F25}"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420774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6EB55A-3817-4E35-96E1-03DB00319F25}"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19186722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6EB55A-3817-4E35-96E1-03DB00319F25}"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333541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D46EB55A-3817-4E35-96E1-03DB00319F25}" type="datetimeFigureOut">
              <a:rPr lang="en-US" smtClean="0"/>
              <a:t>2/15/2023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71D18764-1695-4296-A9D2-689BCAA67ADB}" type="slidenum">
              <a:rPr lang="en-US" smtClean="0"/>
              <a:t>‹#›</a:t>
            </a:fld>
            <a:endParaRPr lang="en-US"/>
          </a:p>
        </p:txBody>
      </p:sp>
    </p:spTree>
    <p:extLst>
      <p:ext uri="{BB962C8B-B14F-4D97-AF65-F5344CB8AC3E}">
        <p14:creationId xmlns:p14="http://schemas.microsoft.com/office/powerpoint/2010/main" val="3932916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6EB55A-3817-4E35-96E1-03DB00319F25}"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1340428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6EB55A-3817-4E35-96E1-03DB00319F25}" type="datetimeFigureOut">
              <a:rPr lang="en-US" smtClean="0"/>
              <a:t>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100946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6EB55A-3817-4E35-96E1-03DB00319F25}"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271030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6EB55A-3817-4E35-96E1-03DB00319F25}" type="datetimeFigureOut">
              <a:rPr lang="en-US" smtClean="0"/>
              <a:t>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107272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6EB55A-3817-4E35-96E1-03DB00319F25}" type="datetimeFigureOut">
              <a:rPr lang="en-US" smtClean="0"/>
              <a:t>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382873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6EB55A-3817-4E35-96E1-03DB00319F25}" type="datetimeFigureOut">
              <a:rPr lang="en-US" smtClean="0"/>
              <a:t>2/15/2023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254006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EB55A-3817-4E35-96E1-03DB00319F25}"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309088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6EB55A-3817-4E35-96E1-03DB00319F25}" type="datetimeFigureOut">
              <a:rPr lang="en-US" smtClean="0"/>
              <a:t>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18764-1695-4296-A9D2-689BCAA67ADB}" type="slidenum">
              <a:rPr lang="en-US" smtClean="0"/>
              <a:t>‹#›</a:t>
            </a:fld>
            <a:endParaRPr lang="en-US"/>
          </a:p>
        </p:txBody>
      </p:sp>
    </p:spTree>
    <p:extLst>
      <p:ext uri="{BB962C8B-B14F-4D97-AF65-F5344CB8AC3E}">
        <p14:creationId xmlns:p14="http://schemas.microsoft.com/office/powerpoint/2010/main" val="3496999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46EB55A-3817-4E35-96E1-03DB00319F25}" type="datetimeFigureOut">
              <a:rPr lang="en-US" smtClean="0"/>
              <a:t>2/15/2023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71D18764-1695-4296-A9D2-689BCAA67ADB}" type="slidenum">
              <a:rPr lang="en-US" smtClean="0"/>
              <a:t>‹#›</a:t>
            </a:fld>
            <a:endParaRPr lang="en-US"/>
          </a:p>
        </p:txBody>
      </p:sp>
    </p:spTree>
    <p:extLst>
      <p:ext uri="{BB962C8B-B14F-4D97-AF65-F5344CB8AC3E}">
        <p14:creationId xmlns:p14="http://schemas.microsoft.com/office/powerpoint/2010/main" val="9650828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Cd4_3yJD-Ds?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n.wikipedia.org/wiki/Mahalia_Jackso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5.jpeg"/><Relationship Id="rId7" Type="http://schemas.openxmlformats.org/officeDocument/2006/relationships/hyperlink" Target="https://en.wikipedia.org/wiki/John_Philip_Sousa" TargetMode="External"/><Relationship Id="rId2" Type="http://schemas.openxmlformats.org/officeDocument/2006/relationships/slideLayout" Target="../slideLayouts/slideLayout9.xml"/><Relationship Id="rId1" Type="http://schemas.openxmlformats.org/officeDocument/2006/relationships/video" Target="https://www.youtube.com/embed/ZYqy7pBqbw4?feature=oembed" TargetMode="External"/><Relationship Id="rId6" Type="http://schemas.openxmlformats.org/officeDocument/2006/relationships/hyperlink" Target="https://en.wikipedia.org/wiki/The_Entertainer_(rag)" TargetMode="External"/><Relationship Id="rId5" Type="http://schemas.openxmlformats.org/officeDocument/2006/relationships/hyperlink" Target="https://en.wikipedia.org/wiki/Maple_Leaf_Rag" TargetMode="External"/><Relationship Id="rId4" Type="http://schemas.openxmlformats.org/officeDocument/2006/relationships/hyperlink" Target="https://en.wikipedia.org/wiki/Syncop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ideo" Target="https://www.youtube.com/embed/lXpi0WhDYLU?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TfvLZjofEXA?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z2E7xZrksYA?feature=oemb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0BE74-428D-2CCB-E02B-A729443ECBF8}"/>
              </a:ext>
            </a:extLst>
          </p:cNvPr>
          <p:cNvSpPr>
            <a:spLocks noGrp="1"/>
          </p:cNvSpPr>
          <p:nvPr>
            <p:ph type="ctrTitle"/>
          </p:nvPr>
        </p:nvSpPr>
        <p:spPr/>
        <p:txBody>
          <a:bodyPr/>
          <a:lstStyle/>
          <a:p>
            <a:pPr algn="ctr"/>
            <a:r>
              <a:rPr lang="en-US" sz="9600" dirty="0"/>
              <a:t>Spirituals 3</a:t>
            </a:r>
          </a:p>
        </p:txBody>
      </p:sp>
      <p:sp>
        <p:nvSpPr>
          <p:cNvPr id="3" name="Subtitle 2">
            <a:extLst>
              <a:ext uri="{FF2B5EF4-FFF2-40B4-BE49-F238E27FC236}">
                <a16:creationId xmlns:a16="http://schemas.microsoft.com/office/drawing/2014/main" id="{B92E71EB-2AEC-5C60-BE19-00A0EE6AE6A0}"/>
              </a:ext>
            </a:extLst>
          </p:cNvPr>
          <p:cNvSpPr>
            <a:spLocks noGrp="1"/>
          </p:cNvSpPr>
          <p:nvPr>
            <p:ph type="subTitle" idx="1"/>
          </p:nvPr>
        </p:nvSpPr>
        <p:spPr/>
        <p:txBody>
          <a:bodyPr>
            <a:noAutofit/>
          </a:bodyPr>
          <a:lstStyle/>
          <a:p>
            <a:pPr algn="ctr"/>
            <a:r>
              <a:rPr lang="en-US" sz="4800" dirty="0"/>
              <a:t>The Journey since Emancipation</a:t>
            </a:r>
          </a:p>
        </p:txBody>
      </p:sp>
    </p:spTree>
    <p:extLst>
      <p:ext uri="{BB962C8B-B14F-4D97-AF65-F5344CB8AC3E}">
        <p14:creationId xmlns:p14="http://schemas.microsoft.com/office/powerpoint/2010/main" val="2461275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3B578-09EC-4AFC-063D-194CDE9E0D3A}"/>
              </a:ext>
            </a:extLst>
          </p:cNvPr>
          <p:cNvSpPr>
            <a:spLocks noGrp="1"/>
          </p:cNvSpPr>
          <p:nvPr>
            <p:ph type="title"/>
          </p:nvPr>
        </p:nvSpPr>
        <p:spPr>
          <a:xfrm>
            <a:off x="680321" y="753228"/>
            <a:ext cx="9613861" cy="1080938"/>
          </a:xfrm>
        </p:spPr>
        <p:txBody>
          <a:bodyPr>
            <a:normAutofit/>
          </a:bodyPr>
          <a:lstStyle/>
          <a:p>
            <a:r>
              <a:rPr lang="en-US" dirty="0"/>
              <a:t>Spirituals arranged for Choirs and soloists</a:t>
            </a:r>
            <a:br>
              <a:rPr lang="en-US" dirty="0"/>
            </a:br>
            <a:r>
              <a:rPr lang="en-US" dirty="0"/>
              <a:t>Late 1800s and early 1900s</a:t>
            </a:r>
          </a:p>
        </p:txBody>
      </p:sp>
      <p:sp>
        <p:nvSpPr>
          <p:cNvPr id="3" name="Content Placeholder 2">
            <a:extLst>
              <a:ext uri="{FF2B5EF4-FFF2-40B4-BE49-F238E27FC236}">
                <a16:creationId xmlns:a16="http://schemas.microsoft.com/office/drawing/2014/main" id="{404B2B57-587F-34CE-E21A-61C7981AA090}"/>
              </a:ext>
            </a:extLst>
          </p:cNvPr>
          <p:cNvSpPr>
            <a:spLocks noGrp="1"/>
          </p:cNvSpPr>
          <p:nvPr>
            <p:ph idx="1"/>
          </p:nvPr>
        </p:nvSpPr>
        <p:spPr>
          <a:xfrm>
            <a:off x="3037114" y="2050545"/>
            <a:ext cx="8914742" cy="4368727"/>
          </a:xfrm>
        </p:spPr>
        <p:txBody>
          <a:bodyPr>
            <a:normAutofit fontScale="92500"/>
          </a:bodyPr>
          <a:lstStyle/>
          <a:p>
            <a:r>
              <a:rPr lang="en-US" dirty="0">
                <a:solidFill>
                  <a:schemeClr val="bg1"/>
                </a:solidFill>
              </a:rPr>
              <a:t>Fortunately, many Black College choirs followed in the footsteps of the Fisk Jubilee Singers and toured with arrangements of spirituals.</a:t>
            </a:r>
          </a:p>
          <a:p>
            <a:r>
              <a:rPr lang="en-US" dirty="0">
                <a:solidFill>
                  <a:schemeClr val="bg1"/>
                </a:solidFill>
              </a:rPr>
              <a:t>Composers and arrangers were needed to set these pieces to music.</a:t>
            </a:r>
          </a:p>
          <a:p>
            <a:r>
              <a:rPr lang="en-US" dirty="0">
                <a:solidFill>
                  <a:schemeClr val="bg1"/>
                </a:solidFill>
              </a:rPr>
              <a:t>The most famous arrangers and collectors of spirituals were:</a:t>
            </a:r>
          </a:p>
          <a:p>
            <a:pPr lvl="1"/>
            <a:r>
              <a:rPr lang="en-US" sz="2400" dirty="0"/>
              <a:t>Harry T. Burleigh </a:t>
            </a:r>
            <a:r>
              <a:rPr lang="en-US" sz="2400" dirty="0">
                <a:solidFill>
                  <a:schemeClr val="bg1"/>
                </a:solidFill>
              </a:rPr>
              <a:t>(1866-1949) – born in Erie, PA</a:t>
            </a:r>
          </a:p>
          <a:p>
            <a:pPr lvl="1"/>
            <a:r>
              <a:rPr lang="en-US" sz="2400" dirty="0"/>
              <a:t>R. Nathaniel Dett </a:t>
            </a:r>
            <a:r>
              <a:rPr lang="en-US" sz="2400" dirty="0">
                <a:solidFill>
                  <a:schemeClr val="bg1"/>
                </a:solidFill>
              </a:rPr>
              <a:t>(1882-1943) – at the Hampton Institute</a:t>
            </a:r>
          </a:p>
          <a:p>
            <a:pPr lvl="1"/>
            <a:r>
              <a:rPr lang="en-US" sz="2400" dirty="0"/>
              <a:t>John Wesley Work</a:t>
            </a:r>
            <a:r>
              <a:rPr lang="en-US" sz="2400" dirty="0">
                <a:solidFill>
                  <a:schemeClr val="bg1"/>
                </a:solidFill>
              </a:rPr>
              <a:t> (1871-1925) – graduate of and teacher at Fisk (some say he composed “Go, Tell It on the Mountain”)</a:t>
            </a:r>
          </a:p>
          <a:p>
            <a:pPr lvl="1"/>
            <a:r>
              <a:rPr lang="en-US" sz="2400" dirty="0"/>
              <a:t>James Weldon Johnson </a:t>
            </a:r>
            <a:r>
              <a:rPr lang="en-US" sz="2400" dirty="0">
                <a:solidFill>
                  <a:schemeClr val="bg1"/>
                </a:solidFill>
              </a:rPr>
              <a:t>(1871-1938), the poet, and </a:t>
            </a:r>
            <a:r>
              <a:rPr lang="en-US" sz="2400" dirty="0"/>
              <a:t>J. </a:t>
            </a:r>
            <a:r>
              <a:rPr lang="en-US" sz="2400" dirty="0" err="1"/>
              <a:t>Rosamund</a:t>
            </a:r>
            <a:r>
              <a:rPr lang="en-US" sz="2400" dirty="0"/>
              <a:t> Johnson</a:t>
            </a:r>
            <a:r>
              <a:rPr lang="en-US" sz="2400" dirty="0">
                <a:solidFill>
                  <a:schemeClr val="bg1"/>
                </a:solidFill>
              </a:rPr>
              <a:t> (1873-1954), the composer – also wrote “Lift Every Voice and Sing”</a:t>
            </a:r>
          </a:p>
          <a:p>
            <a:pPr lvl="1"/>
            <a:endParaRPr lang="en-US" sz="1300" dirty="0"/>
          </a:p>
          <a:p>
            <a:pPr lvl="1"/>
            <a:endParaRPr lang="en-US" sz="1300" dirty="0"/>
          </a:p>
        </p:txBody>
      </p:sp>
      <p:pic>
        <p:nvPicPr>
          <p:cNvPr id="4" name="Picture 3">
            <a:extLst>
              <a:ext uri="{FF2B5EF4-FFF2-40B4-BE49-F238E27FC236}">
                <a16:creationId xmlns:a16="http://schemas.microsoft.com/office/drawing/2014/main" id="{E6364456-3E73-4ED0-078A-3F67CF1F6800}"/>
              </a:ext>
            </a:extLst>
          </p:cNvPr>
          <p:cNvPicPr>
            <a:picLocks noChangeAspect="1"/>
          </p:cNvPicPr>
          <p:nvPr/>
        </p:nvPicPr>
        <p:blipFill rotWithShape="1">
          <a:blip r:embed="rId2"/>
          <a:srcRect r="-4" b="8119"/>
          <a:stretch/>
        </p:blipFill>
        <p:spPr>
          <a:xfrm>
            <a:off x="240144" y="2244508"/>
            <a:ext cx="2692907" cy="3860264"/>
          </a:xfrm>
          <a:prstGeom prst="rect">
            <a:avLst/>
          </a:prstGeom>
          <a:ln>
            <a:noFill/>
          </a:ln>
          <a:effectLst>
            <a:outerShdw blurRad="76200" dist="63500" dir="5040000" algn="tl" rotWithShape="0">
              <a:srgbClr val="000000">
                <a:alpha val="41000"/>
              </a:srgbClr>
            </a:outerShdw>
          </a:effectLst>
        </p:spPr>
      </p:pic>
      <p:sp>
        <p:nvSpPr>
          <p:cNvPr id="5" name="TextBox 4">
            <a:extLst>
              <a:ext uri="{FF2B5EF4-FFF2-40B4-BE49-F238E27FC236}">
                <a16:creationId xmlns:a16="http://schemas.microsoft.com/office/drawing/2014/main" id="{BDBEA45E-49D0-E7EC-CC10-4B49B5CD3962}"/>
              </a:ext>
            </a:extLst>
          </p:cNvPr>
          <p:cNvSpPr txBox="1"/>
          <p:nvPr/>
        </p:nvSpPr>
        <p:spPr>
          <a:xfrm>
            <a:off x="240144" y="6104772"/>
            <a:ext cx="2901033" cy="369332"/>
          </a:xfrm>
          <a:prstGeom prst="rect">
            <a:avLst/>
          </a:prstGeom>
          <a:noFill/>
        </p:spPr>
        <p:txBody>
          <a:bodyPr wrap="square" rtlCol="0">
            <a:spAutoFit/>
          </a:bodyPr>
          <a:lstStyle/>
          <a:p>
            <a:r>
              <a:rPr lang="en-US" dirty="0"/>
              <a:t>Harry T. Burleigh in 1936</a:t>
            </a:r>
          </a:p>
        </p:txBody>
      </p:sp>
    </p:spTree>
    <p:extLst>
      <p:ext uri="{BB962C8B-B14F-4D97-AF65-F5344CB8AC3E}">
        <p14:creationId xmlns:p14="http://schemas.microsoft.com/office/powerpoint/2010/main" val="40615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down)">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 calcmode="lin" valueType="num">
                                      <p:cBhvr additive="base">
                                        <p:cTn id="5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 calcmode="lin" valueType="num">
                                      <p:cBhvr additive="base">
                                        <p:cTn id="58" dur="500" fill="hold"/>
                                        <p:tgtEl>
                                          <p:spTgt spid="5"/>
                                        </p:tgtEl>
                                        <p:attrNameLst>
                                          <p:attrName>ppt_x</p:attrName>
                                        </p:attrNameLst>
                                      </p:cBhvr>
                                      <p:tavLst>
                                        <p:tav tm="0">
                                          <p:val>
                                            <p:strVal val="#ppt_x"/>
                                          </p:val>
                                        </p:tav>
                                        <p:tav tm="100000">
                                          <p:val>
                                            <p:strVal val="#ppt_x"/>
                                          </p:val>
                                        </p:tav>
                                      </p:tavLst>
                                    </p:anim>
                                    <p:anim calcmode="lin" valueType="num">
                                      <p:cBhvr additive="base">
                                        <p:cTn id="5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1A89F-AE6C-B863-7B23-F0C346636B18}"/>
              </a:ext>
            </a:extLst>
          </p:cNvPr>
          <p:cNvSpPr>
            <a:spLocks noGrp="1"/>
          </p:cNvSpPr>
          <p:nvPr>
            <p:ph type="title"/>
          </p:nvPr>
        </p:nvSpPr>
        <p:spPr/>
        <p:txBody>
          <a:bodyPr/>
          <a:lstStyle/>
          <a:p>
            <a:pPr algn="ctr"/>
            <a:r>
              <a:rPr lang="en-US" sz="4400" dirty="0"/>
              <a:t>Give Me Jesus #409</a:t>
            </a:r>
            <a:br>
              <a:rPr lang="en-US" dirty="0"/>
            </a:br>
            <a:r>
              <a:rPr lang="en-US" sz="2800" dirty="0"/>
              <a:t>a praise and deliverance song</a:t>
            </a:r>
          </a:p>
        </p:txBody>
      </p:sp>
      <p:pic>
        <p:nvPicPr>
          <p:cNvPr id="6" name="Picture Placeholder 5" descr="A picture containing text, person, player, posing&#10;&#10;Description automatically generated">
            <a:extLst>
              <a:ext uri="{FF2B5EF4-FFF2-40B4-BE49-F238E27FC236}">
                <a16:creationId xmlns:a16="http://schemas.microsoft.com/office/drawing/2014/main" id="{1E891EAC-428C-8F16-A929-452FE73CBDB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0731" r="10731"/>
          <a:stretch>
            <a:fillRect/>
          </a:stretch>
        </p:blipFill>
        <p:spPr>
          <a:xfrm>
            <a:off x="6521642" y="2235274"/>
            <a:ext cx="5425849" cy="3599312"/>
          </a:xfrm>
        </p:spPr>
      </p:pic>
      <p:sp>
        <p:nvSpPr>
          <p:cNvPr id="7" name="TextBox 6">
            <a:extLst>
              <a:ext uri="{FF2B5EF4-FFF2-40B4-BE49-F238E27FC236}">
                <a16:creationId xmlns:a16="http://schemas.microsoft.com/office/drawing/2014/main" id="{036CB489-31F0-CB04-7C25-60469CE5F301}"/>
              </a:ext>
            </a:extLst>
          </p:cNvPr>
          <p:cNvSpPr txBox="1"/>
          <p:nvPr/>
        </p:nvSpPr>
        <p:spPr>
          <a:xfrm>
            <a:off x="591127" y="2429164"/>
            <a:ext cx="5643418" cy="3108543"/>
          </a:xfrm>
          <a:prstGeom prst="rect">
            <a:avLst/>
          </a:prstGeom>
          <a:noFill/>
        </p:spPr>
        <p:txBody>
          <a:bodyPr wrap="square" rtlCol="0">
            <a:spAutoFit/>
          </a:bodyPr>
          <a:lstStyle/>
          <a:p>
            <a:r>
              <a:rPr lang="en-US" sz="2800" i="1" dirty="0"/>
              <a:t>“In answer to the question ‘how did you bear it all, how did you live?’ the response was I couldn’t have done it without Master Jesus. He held me up. I’d a died long ago without Him.”</a:t>
            </a:r>
          </a:p>
          <a:p>
            <a:r>
              <a:rPr lang="en-US" sz="2800" dirty="0"/>
              <a:t> - former Alabama slave</a:t>
            </a:r>
          </a:p>
        </p:txBody>
      </p:sp>
    </p:spTree>
    <p:extLst>
      <p:ext uri="{BB962C8B-B14F-4D97-AF65-F5344CB8AC3E}">
        <p14:creationId xmlns:p14="http://schemas.microsoft.com/office/powerpoint/2010/main" val="11661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 calcmode="lin" valueType="num">
                                      <p:cBhvr additive="base">
                                        <p:cTn id="2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B52F8-9B7E-4CAA-09C0-6192146CDB73}"/>
              </a:ext>
            </a:extLst>
          </p:cNvPr>
          <p:cNvSpPr>
            <a:spLocks noGrp="1"/>
          </p:cNvSpPr>
          <p:nvPr>
            <p:ph type="title"/>
          </p:nvPr>
        </p:nvSpPr>
        <p:spPr>
          <a:xfrm>
            <a:off x="187779" y="753228"/>
            <a:ext cx="10106403" cy="1080938"/>
          </a:xfrm>
        </p:spPr>
        <p:txBody>
          <a:bodyPr>
            <a:normAutofit/>
          </a:bodyPr>
          <a:lstStyle/>
          <a:p>
            <a:r>
              <a:rPr lang="en-US" sz="3200" dirty="0"/>
              <a:t>Spirituals influence later styles of music – The Blues </a:t>
            </a:r>
          </a:p>
        </p:txBody>
      </p:sp>
      <p:sp>
        <p:nvSpPr>
          <p:cNvPr id="3" name="Content Placeholder 2">
            <a:extLst>
              <a:ext uri="{FF2B5EF4-FFF2-40B4-BE49-F238E27FC236}">
                <a16:creationId xmlns:a16="http://schemas.microsoft.com/office/drawing/2014/main" id="{70DDE08A-F5F6-692A-7F06-65DA6AB4D31D}"/>
              </a:ext>
            </a:extLst>
          </p:cNvPr>
          <p:cNvSpPr>
            <a:spLocks noGrp="1"/>
          </p:cNvSpPr>
          <p:nvPr>
            <p:ph idx="1"/>
          </p:nvPr>
        </p:nvSpPr>
        <p:spPr>
          <a:xfrm>
            <a:off x="95414" y="2119910"/>
            <a:ext cx="11607057" cy="4354781"/>
          </a:xfrm>
        </p:spPr>
        <p:txBody>
          <a:bodyPr>
            <a:noAutofit/>
          </a:bodyPr>
          <a:lstStyle/>
          <a:p>
            <a:r>
              <a:rPr lang="en-US" sz="2000" dirty="0"/>
              <a:t>If spirituals were the music of slavery, </a:t>
            </a:r>
            <a:r>
              <a:rPr lang="en-US" sz="2000" dirty="0">
                <a:solidFill>
                  <a:srgbClr val="0070C0"/>
                </a:solidFill>
              </a:rPr>
              <a:t>the blues </a:t>
            </a:r>
            <a:r>
              <a:rPr lang="en-US" sz="2000" dirty="0"/>
              <a:t>were the music of Emancipation, Reconstruction, and the frustrated hopes which followed in the age of Jim Crow segregation. </a:t>
            </a:r>
          </a:p>
          <a:p>
            <a:r>
              <a:rPr lang="en-US" sz="2000" dirty="0"/>
              <a:t>Like spirituals, </a:t>
            </a:r>
            <a:r>
              <a:rPr lang="en-US" sz="2000" dirty="0">
                <a:solidFill>
                  <a:srgbClr val="0070C0"/>
                </a:solidFill>
              </a:rPr>
              <a:t>the blues </a:t>
            </a:r>
            <a:r>
              <a:rPr lang="en-US" sz="2000" dirty="0"/>
              <a:t>affirmed the value of black lives in a society which            systematically dehumanized them. Their main difference from spirituals was                           that </a:t>
            </a:r>
            <a:r>
              <a:rPr lang="en-US" sz="2000" dirty="0">
                <a:solidFill>
                  <a:srgbClr val="0070C0"/>
                </a:solidFill>
              </a:rPr>
              <a:t>the blues </a:t>
            </a:r>
            <a:r>
              <a:rPr lang="en-US" sz="2000" dirty="0"/>
              <a:t>refused to describe Black live in terms of Christianity. </a:t>
            </a:r>
          </a:p>
          <a:p>
            <a:r>
              <a:rPr lang="en-US" sz="2000" dirty="0"/>
              <a:t>Devout black churchgoers frequently condemned the blues as the vulgar, depraved, and dirty music of the Devil, especially for their frank portrayal of sexuality.  </a:t>
            </a:r>
          </a:p>
          <a:p>
            <a:r>
              <a:rPr lang="en-US" sz="2000" dirty="0">
                <a:solidFill>
                  <a:srgbClr val="0070C0"/>
                </a:solidFill>
              </a:rPr>
              <a:t>The blues </a:t>
            </a:r>
            <a:r>
              <a:rPr lang="en-US" sz="2000" dirty="0"/>
              <a:t>was the music of Saturday nights and the spirituals as the music of Sunday mornings. Yet many </a:t>
            </a:r>
            <a:r>
              <a:rPr lang="en-US" sz="2000" dirty="0">
                <a:solidFill>
                  <a:srgbClr val="0070C0"/>
                </a:solidFill>
              </a:rPr>
              <a:t>blues</a:t>
            </a:r>
            <a:r>
              <a:rPr lang="en-US" sz="2000" dirty="0"/>
              <a:t> musicians would be greatly influenced by the church music they grew up with—particularly its format of call-and-response and altered melodic notes.   </a:t>
            </a:r>
          </a:p>
          <a:p>
            <a:r>
              <a:rPr lang="en-US" sz="2000" dirty="0"/>
              <a:t>Ma Rainey, Mamie Smith, Ida Cox, Ethel Waters, Alberta Hunter, and Bessie Smith came to define the style of “classic blues” during the 1920s. </a:t>
            </a:r>
          </a:p>
          <a:p>
            <a:r>
              <a:rPr lang="en-US" sz="2000" dirty="0"/>
              <a:t>Play Bessie Smith recording with Louis Armstrong from 1925.</a:t>
            </a:r>
          </a:p>
        </p:txBody>
      </p:sp>
      <p:pic>
        <p:nvPicPr>
          <p:cNvPr id="4" name="Online Media 3" title="Bessie Smith &amp; Louis Armstrong - Reckless Blues, 1925">
            <a:hlinkClick r:id="" action="ppaction://media"/>
            <a:extLst>
              <a:ext uri="{FF2B5EF4-FFF2-40B4-BE49-F238E27FC236}">
                <a16:creationId xmlns:a16="http://schemas.microsoft.com/office/drawing/2014/main" id="{CC4CF976-9DF0-991D-C953-7CB4A4DD8CC5}"/>
              </a:ext>
            </a:extLst>
          </p:cNvPr>
          <p:cNvPicPr>
            <a:picLocks noRot="1" noChangeAspect="1"/>
          </p:cNvPicPr>
          <p:nvPr>
            <a:videoFile r:link="rId1"/>
          </p:nvPr>
        </p:nvPicPr>
        <p:blipFill>
          <a:blip r:embed="rId3"/>
          <a:stretch>
            <a:fillRect/>
          </a:stretch>
        </p:blipFill>
        <p:spPr>
          <a:xfrm>
            <a:off x="9652000" y="1524000"/>
            <a:ext cx="2540000" cy="1905000"/>
          </a:xfrm>
          <a:prstGeom prst="rect">
            <a:avLst/>
          </a:prstGeom>
        </p:spPr>
      </p:pic>
    </p:spTree>
    <p:extLst>
      <p:ext uri="{BB962C8B-B14F-4D97-AF65-F5344CB8AC3E}">
        <p14:creationId xmlns:p14="http://schemas.microsoft.com/office/powerpoint/2010/main" val="92320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heel(1)">
                                      <p:cBhvr>
                                        <p:cTn id="5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51" fill="hold" display="0">
                  <p:stCondLst>
                    <p:cond delay="indefinite"/>
                  </p:stCondLst>
                </p:cTn>
                <p:tgtEl>
                  <p:spTgt spid="4"/>
                </p:tgtEl>
              </p:cMediaNode>
            </p:video>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BC5E-6AB2-0898-94F7-04A155E2DC6C}"/>
              </a:ext>
            </a:extLst>
          </p:cNvPr>
          <p:cNvSpPr>
            <a:spLocks noGrp="1"/>
          </p:cNvSpPr>
          <p:nvPr>
            <p:ph type="title"/>
          </p:nvPr>
        </p:nvSpPr>
        <p:spPr>
          <a:xfrm>
            <a:off x="435392" y="769556"/>
            <a:ext cx="9613861" cy="1080938"/>
          </a:xfrm>
        </p:spPr>
        <p:txBody>
          <a:bodyPr/>
          <a:lstStyle/>
          <a:p>
            <a:pPr algn="ctr"/>
            <a:r>
              <a:rPr lang="en-US" dirty="0"/>
              <a:t>Spirituals Influenced other styles of Music</a:t>
            </a:r>
            <a:br>
              <a:rPr lang="en-US" dirty="0"/>
            </a:br>
            <a:r>
              <a:rPr lang="en-US" dirty="0"/>
              <a:t>Gospel music</a:t>
            </a:r>
          </a:p>
        </p:txBody>
      </p:sp>
      <p:sp>
        <p:nvSpPr>
          <p:cNvPr id="3" name="Content Placeholder 2">
            <a:extLst>
              <a:ext uri="{FF2B5EF4-FFF2-40B4-BE49-F238E27FC236}">
                <a16:creationId xmlns:a16="http://schemas.microsoft.com/office/drawing/2014/main" id="{5AFB06A0-536B-AAE7-025A-D2959D04E8DE}"/>
              </a:ext>
            </a:extLst>
          </p:cNvPr>
          <p:cNvSpPr>
            <a:spLocks noGrp="1"/>
          </p:cNvSpPr>
          <p:nvPr>
            <p:ph idx="1"/>
          </p:nvPr>
        </p:nvSpPr>
        <p:spPr>
          <a:xfrm>
            <a:off x="167332" y="2023455"/>
            <a:ext cx="11368804" cy="4343400"/>
          </a:xfrm>
        </p:spPr>
        <p:txBody>
          <a:bodyPr>
            <a:normAutofit fontScale="25000" lnSpcReduction="20000"/>
          </a:bodyPr>
          <a:lstStyle/>
          <a:p>
            <a:pPr marL="0" indent="0" eaLnBrk="0" fontAlgn="base" hangingPunct="0">
              <a:lnSpc>
                <a:spcPct val="120000"/>
              </a:lnSpc>
              <a:spcBef>
                <a:spcPct val="0"/>
              </a:spcBef>
              <a:spcAft>
                <a:spcPct val="0"/>
              </a:spcAft>
              <a:buNone/>
            </a:pPr>
            <a:r>
              <a:rPr kumimoji="0" lang="en-US" altLang="en-US" sz="8000" b="0" i="0" u="none" strike="noStrike" cap="none" normalizeH="0" baseline="0" dirty="0">
                <a:ln>
                  <a:noFill/>
                </a:ln>
                <a:solidFill>
                  <a:schemeClr val="bg1"/>
                </a:solidFill>
                <a:effectLst/>
              </a:rPr>
              <a:t>African American spirituals were an important aspect in the lives of enslaved people. </a:t>
            </a:r>
          </a:p>
          <a:p>
            <a:pPr marL="0" indent="0" eaLnBrk="0" fontAlgn="base" hangingPunct="0">
              <a:lnSpc>
                <a:spcPct val="120000"/>
              </a:lnSpc>
              <a:spcBef>
                <a:spcPct val="0"/>
              </a:spcBef>
              <a:spcAft>
                <a:spcPct val="0"/>
              </a:spcAft>
              <a:buNone/>
            </a:pPr>
            <a:r>
              <a:rPr kumimoji="0" lang="en-US" altLang="en-US" sz="8000" b="0" i="0" u="none" strike="noStrike" cap="none" normalizeH="0" baseline="0" dirty="0">
                <a:ln>
                  <a:noFill/>
                </a:ln>
                <a:solidFill>
                  <a:schemeClr val="bg1"/>
                </a:solidFill>
                <a:effectLst/>
              </a:rPr>
              <a:t>Singing worshipful songs provided an escape from the cruel and uncaring treatment.               However, it also played an essential role in communication. Enslaved individuals                  would use these songs to call out to others, and different responses allowed them to </a:t>
            </a:r>
          </a:p>
          <a:p>
            <a:pPr marL="0" indent="0" eaLnBrk="0" fontAlgn="base" hangingPunct="0">
              <a:lnSpc>
                <a:spcPct val="120000"/>
              </a:lnSpc>
              <a:spcBef>
                <a:spcPct val="0"/>
              </a:spcBef>
              <a:spcAft>
                <a:spcPct val="0"/>
              </a:spcAft>
              <a:buNone/>
            </a:pPr>
            <a:r>
              <a:rPr kumimoji="0" lang="en-US" altLang="en-US" sz="8000" b="0" i="0" u="none" strike="noStrike" cap="none" normalizeH="0" baseline="0" dirty="0">
                <a:ln>
                  <a:noFill/>
                </a:ln>
                <a:solidFill>
                  <a:schemeClr val="bg1"/>
                </a:solidFill>
                <a:effectLst/>
              </a:rPr>
              <a:t>transfer messages. </a:t>
            </a:r>
          </a:p>
          <a:p>
            <a:pPr marL="0" indent="0" eaLnBrk="0" fontAlgn="base" hangingPunct="0">
              <a:lnSpc>
                <a:spcPct val="120000"/>
              </a:lnSpc>
              <a:spcBef>
                <a:spcPct val="0"/>
              </a:spcBef>
              <a:spcAft>
                <a:spcPct val="0"/>
              </a:spcAft>
              <a:buNone/>
            </a:pPr>
            <a:r>
              <a:rPr lang="en-US" sz="8000" b="0" i="0" dirty="0">
                <a:solidFill>
                  <a:schemeClr val="bg1"/>
                </a:solidFill>
                <a:effectLst/>
              </a:rPr>
              <a:t>The spiritual influences - call-and-response style and syncopated rhythms - eventually evolved into modern gospel music. The genre officially got its start in the 1930s. Traditional styles utilized large choirs, who sang hymns and other worshipful songs. Individual singers also emerged, who were often partially backed by choirs so that the lead singer could exercise their full vocal abilities, much to the joy of the congregation. </a:t>
            </a:r>
          </a:p>
          <a:p>
            <a:pPr marL="0" indent="0" eaLnBrk="0" fontAlgn="base" hangingPunct="0">
              <a:lnSpc>
                <a:spcPct val="120000"/>
              </a:lnSpc>
              <a:spcBef>
                <a:spcPct val="0"/>
              </a:spcBef>
              <a:spcAft>
                <a:spcPct val="0"/>
              </a:spcAft>
              <a:buNone/>
            </a:pPr>
            <a:r>
              <a:rPr lang="en-US" sz="8000" dirty="0">
                <a:solidFill>
                  <a:schemeClr val="bg1"/>
                </a:solidFill>
              </a:rPr>
              <a:t>Well-known gospel singer </a:t>
            </a:r>
            <a:r>
              <a:rPr lang="en-US" sz="8000" dirty="0">
                <a:solidFill>
                  <a:schemeClr val="bg1"/>
                </a:solidFill>
                <a:hlinkClick r:id="rId2" tooltip="Mahalia Jackson">
                  <a:extLst>
                    <a:ext uri="{A12FA001-AC4F-418D-AE19-62706E023703}">
                      <ahyp:hlinkClr xmlns:ahyp="http://schemas.microsoft.com/office/drawing/2018/hyperlinkcolor" val="tx"/>
                    </a:ext>
                  </a:extLst>
                </a:hlinkClick>
              </a:rPr>
              <a:t>Mahalia Jackson</a:t>
            </a:r>
            <a:r>
              <a:rPr lang="en-US" sz="8000" dirty="0">
                <a:solidFill>
                  <a:schemeClr val="bg1"/>
                </a:solidFill>
              </a:rPr>
              <a:t> (1911–1972) was one of Gospel music's most prominent proponents. She said: </a:t>
            </a:r>
            <a:r>
              <a:rPr lang="en-US" sz="8000" dirty="0"/>
              <a:t>"Blues are the songs of despair. Gospel songs are the songs of hope. When you sing gospel music you have a feeling there's a cure for what's wrong. When you're through with the blues you've got nothing to rest on."</a:t>
            </a:r>
            <a:endParaRPr kumimoji="0" lang="en-US" altLang="en-US" sz="8000" b="0" i="0" u="none" strike="noStrike" cap="none" normalizeH="0" baseline="0" dirty="0">
              <a:ln>
                <a:noFill/>
              </a:ln>
              <a:effectLst/>
            </a:endParaRPr>
          </a:p>
          <a:p>
            <a:pPr eaLnBrk="0" fontAlgn="base" hangingPunct="0">
              <a:lnSpc>
                <a:spcPct val="100000"/>
              </a:lnSpc>
              <a:spcBef>
                <a:spcPct val="0"/>
              </a:spcBef>
              <a:spcAft>
                <a:spcPct val="0"/>
              </a:spcAft>
            </a:pPr>
            <a:endParaRPr kumimoji="0" lang="en-US" altLang="en-US" sz="8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12121"/>
                </a:solidFill>
                <a:effectLst/>
                <a:latin typeface="Proxima Nova"/>
              </a:rPr>
              <a:t>  </a:t>
            </a:r>
            <a:r>
              <a:rPr kumimoji="0" lang="en-US" altLang="en-US" sz="36000" b="0" i="0" u="none" strike="noStrike" cap="none" normalizeH="0" baseline="0" dirty="0">
                <a:ln>
                  <a:noFill/>
                </a:ln>
                <a:solidFill>
                  <a:srgbClr val="212121"/>
                </a:solidFill>
                <a:effectLst/>
                <a:latin typeface="Proxima Nova"/>
              </a:rPr>
              <a:t>   </a:t>
            </a:r>
            <a:endParaRPr kumimoji="0" lang="en-US" altLang="en-US" sz="1200" b="0" i="0" u="none" strike="noStrike" cap="none" normalizeH="0" baseline="0" dirty="0">
              <a:ln>
                <a:noFill/>
              </a:ln>
              <a:solidFill>
                <a:schemeClr val="tx1"/>
              </a:solidFill>
              <a:effectLst/>
            </a:endParaRPr>
          </a:p>
          <a:p>
            <a:endParaRPr lang="en-US" dirty="0"/>
          </a:p>
        </p:txBody>
      </p:sp>
      <p:pic>
        <p:nvPicPr>
          <p:cNvPr id="5" name="Picture 4">
            <a:extLst>
              <a:ext uri="{FF2B5EF4-FFF2-40B4-BE49-F238E27FC236}">
                <a16:creationId xmlns:a16="http://schemas.microsoft.com/office/drawing/2014/main" id="{F3F2F0C3-49B1-A027-1898-566D2E863E9F}"/>
              </a:ext>
            </a:extLst>
          </p:cNvPr>
          <p:cNvPicPr>
            <a:picLocks noChangeAspect="1"/>
          </p:cNvPicPr>
          <p:nvPr/>
        </p:nvPicPr>
        <p:blipFill>
          <a:blip r:embed="rId3"/>
          <a:stretch>
            <a:fillRect/>
          </a:stretch>
        </p:blipFill>
        <p:spPr>
          <a:xfrm>
            <a:off x="10049252" y="171450"/>
            <a:ext cx="2042055" cy="3322863"/>
          </a:xfrm>
          <a:prstGeom prst="rect">
            <a:avLst/>
          </a:prstGeom>
        </p:spPr>
      </p:pic>
    </p:spTree>
    <p:extLst>
      <p:ext uri="{BB962C8B-B14F-4D97-AF65-F5344CB8AC3E}">
        <p14:creationId xmlns:p14="http://schemas.microsoft.com/office/powerpoint/2010/main" val="363027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additive="base">
                                        <p:cTn id="1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2B5ED-0B2D-3B45-9D61-49E2CA608E4B}"/>
              </a:ext>
            </a:extLst>
          </p:cNvPr>
          <p:cNvSpPr>
            <a:spLocks noGrp="1"/>
          </p:cNvSpPr>
          <p:nvPr>
            <p:ph type="title"/>
          </p:nvPr>
        </p:nvSpPr>
        <p:spPr>
          <a:xfrm>
            <a:off x="114301" y="753228"/>
            <a:ext cx="11160578" cy="1080938"/>
          </a:xfrm>
        </p:spPr>
        <p:txBody>
          <a:bodyPr>
            <a:normAutofit/>
          </a:bodyPr>
          <a:lstStyle/>
          <a:p>
            <a:r>
              <a:rPr lang="en-US" sz="3200" dirty="0"/>
              <a:t>Spirituals influenced other forms of music – </a:t>
            </a:r>
            <a:br>
              <a:rPr lang="en-US" sz="3200" dirty="0"/>
            </a:br>
            <a:r>
              <a:rPr lang="en-US" sz="3200" dirty="0"/>
              <a:t>Ragtime and into Jazz</a:t>
            </a:r>
          </a:p>
        </p:txBody>
      </p:sp>
      <p:pic>
        <p:nvPicPr>
          <p:cNvPr id="6" name="Picture Placeholder 5" descr="A picture containing text, person, person, suit&#10;&#10;Description automatically generated">
            <a:extLst>
              <a:ext uri="{FF2B5EF4-FFF2-40B4-BE49-F238E27FC236}">
                <a16:creationId xmlns:a16="http://schemas.microsoft.com/office/drawing/2014/main" id="{19F05E10-4BD5-4DD7-80ED-23F28F0AEE7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7633" r="7633"/>
          <a:stretch>
            <a:fillRect/>
          </a:stretch>
        </p:blipFill>
        <p:spPr>
          <a:xfrm>
            <a:off x="6834909" y="2764543"/>
            <a:ext cx="5112582" cy="3599312"/>
          </a:xfrm>
        </p:spPr>
      </p:pic>
      <p:sp>
        <p:nvSpPr>
          <p:cNvPr id="4" name="Text Placeholder 3">
            <a:extLst>
              <a:ext uri="{FF2B5EF4-FFF2-40B4-BE49-F238E27FC236}">
                <a16:creationId xmlns:a16="http://schemas.microsoft.com/office/drawing/2014/main" id="{EFF885E6-ACD5-604B-C63C-0DDC3E1A72C9}"/>
              </a:ext>
            </a:extLst>
          </p:cNvPr>
          <p:cNvSpPr>
            <a:spLocks noGrp="1"/>
          </p:cNvSpPr>
          <p:nvPr>
            <p:ph type="body" sz="half" idx="2"/>
          </p:nvPr>
        </p:nvSpPr>
        <p:spPr>
          <a:xfrm>
            <a:off x="244509" y="2170545"/>
            <a:ext cx="6507355" cy="4193310"/>
          </a:xfrm>
        </p:spPr>
        <p:txBody>
          <a:bodyPr>
            <a:normAutofit lnSpcReduction="10000"/>
          </a:bodyPr>
          <a:lstStyle/>
          <a:p>
            <a:r>
              <a:rPr lang="en-US" sz="2000" b="1" dirty="0">
                <a:solidFill>
                  <a:schemeClr val="bg1"/>
                </a:solidFill>
              </a:rPr>
              <a:t>Ragtime </a:t>
            </a:r>
            <a:r>
              <a:rPr lang="en-US" sz="2000" dirty="0">
                <a:solidFill>
                  <a:schemeClr val="bg1"/>
                </a:solidFill>
              </a:rPr>
              <a:t>is a musical style that flourished from the 1890s to 1910s. Its trait is its </a:t>
            </a:r>
            <a:r>
              <a:rPr lang="en-US" sz="2000" dirty="0">
                <a:solidFill>
                  <a:schemeClr val="bg1"/>
                </a:solidFill>
                <a:hlinkClick r:id="rId4" tooltip="Syncopation">
                  <a:extLst>
                    <a:ext uri="{A12FA001-AC4F-418D-AE19-62706E023703}">
                      <ahyp:hlinkClr xmlns:ahyp="http://schemas.microsoft.com/office/drawing/2018/hyperlinkcolor" val="tx"/>
                    </a:ext>
                  </a:extLst>
                </a:hlinkClick>
              </a:rPr>
              <a:t>syncopated</a:t>
            </a:r>
            <a:r>
              <a:rPr lang="en-US" sz="2000" dirty="0">
                <a:solidFill>
                  <a:schemeClr val="bg1"/>
                </a:solidFill>
              </a:rPr>
              <a:t> or "ragged" rhythm. Ragtime was popularized during the early 20th century and are typically composed for and performed on the piano.</a:t>
            </a:r>
          </a:p>
          <a:p>
            <a:r>
              <a:rPr lang="en-US" sz="2000" b="1" dirty="0">
                <a:solidFill>
                  <a:schemeClr val="bg1"/>
                </a:solidFill>
              </a:rPr>
              <a:t>Scott Joplin </a:t>
            </a:r>
            <a:r>
              <a:rPr lang="en-US" sz="2000" dirty="0">
                <a:solidFill>
                  <a:schemeClr val="bg1"/>
                </a:solidFill>
              </a:rPr>
              <a:t>(</a:t>
            </a:r>
            <a:r>
              <a:rPr lang="en-US" sz="2000" i="1" dirty="0">
                <a:solidFill>
                  <a:schemeClr val="bg1"/>
                </a:solidFill>
              </a:rPr>
              <a:t>ca.</a:t>
            </a:r>
            <a:r>
              <a:rPr lang="en-US" sz="2000" dirty="0">
                <a:solidFill>
                  <a:schemeClr val="bg1"/>
                </a:solidFill>
              </a:rPr>
              <a:t> 1868–1917), the “Father of Ragtime” became famous through the publication of the "</a:t>
            </a:r>
            <a:r>
              <a:rPr lang="en-US" sz="2000" dirty="0">
                <a:solidFill>
                  <a:schemeClr val="bg1"/>
                </a:solidFill>
                <a:hlinkClick r:id="rId5" tooltip="Maple Leaf Rag">
                  <a:extLst>
                    <a:ext uri="{A12FA001-AC4F-418D-AE19-62706E023703}">
                      <ahyp:hlinkClr xmlns:ahyp="http://schemas.microsoft.com/office/drawing/2018/hyperlinkcolor" val="tx"/>
                    </a:ext>
                  </a:extLst>
                </a:hlinkClick>
              </a:rPr>
              <a:t>Maple Leaf Rag</a:t>
            </a:r>
            <a:r>
              <a:rPr lang="en-US" sz="2000" dirty="0">
                <a:solidFill>
                  <a:schemeClr val="bg1"/>
                </a:solidFill>
              </a:rPr>
              <a:t>" (1899) and </a:t>
            </a:r>
            <a:r>
              <a:rPr lang="en-US" sz="2000" dirty="0" err="1">
                <a:solidFill>
                  <a:schemeClr val="bg1"/>
                </a:solidFill>
              </a:rPr>
              <a:t>manyother</a:t>
            </a:r>
            <a:r>
              <a:rPr lang="en-US" sz="2000" dirty="0">
                <a:solidFill>
                  <a:schemeClr val="bg1"/>
                </a:solidFill>
              </a:rPr>
              <a:t> hits such as "</a:t>
            </a:r>
            <a:r>
              <a:rPr lang="en-US" sz="2000" dirty="0">
                <a:solidFill>
                  <a:schemeClr val="bg1"/>
                </a:solidFill>
                <a:hlinkClick r:id="rId6" tooltip="The Entertainer (rag)">
                  <a:extLst>
                    <a:ext uri="{A12FA001-AC4F-418D-AE19-62706E023703}">
                      <ahyp:hlinkClr xmlns:ahyp="http://schemas.microsoft.com/office/drawing/2018/hyperlinkcolor" val="tx"/>
                    </a:ext>
                  </a:extLst>
                </a:hlinkClick>
              </a:rPr>
              <a:t>The Entertainer</a:t>
            </a:r>
            <a:r>
              <a:rPr lang="en-US" sz="2000" dirty="0">
                <a:solidFill>
                  <a:schemeClr val="bg1"/>
                </a:solidFill>
              </a:rPr>
              <a:t>" (1902).</a:t>
            </a:r>
            <a:endParaRPr lang="en-US" sz="2000" b="1" dirty="0">
              <a:solidFill>
                <a:schemeClr val="bg1"/>
              </a:solidFill>
            </a:endParaRPr>
          </a:p>
          <a:p>
            <a:r>
              <a:rPr lang="en-US" sz="2000" dirty="0">
                <a:solidFill>
                  <a:schemeClr val="bg1"/>
                </a:solidFill>
              </a:rPr>
              <a:t>Ragtime was a modification of the marches made popular by </a:t>
            </a:r>
            <a:r>
              <a:rPr lang="en-US" sz="2000" dirty="0">
                <a:solidFill>
                  <a:schemeClr val="bg1"/>
                </a:solidFill>
                <a:hlinkClick r:id="rId7" tooltip="John Philip Sousa">
                  <a:extLst>
                    <a:ext uri="{A12FA001-AC4F-418D-AE19-62706E023703}">
                      <ahyp:hlinkClr xmlns:ahyp="http://schemas.microsoft.com/office/drawing/2018/hyperlinkcolor" val="tx"/>
                    </a:ext>
                  </a:extLst>
                </a:hlinkClick>
              </a:rPr>
              <a:t>John Philip Sousa</a:t>
            </a:r>
            <a:r>
              <a:rPr lang="en-US" sz="2000" dirty="0">
                <a:solidFill>
                  <a:schemeClr val="bg1"/>
                </a:solidFill>
              </a:rPr>
              <a:t>, with additional syncopation rhythms coming from African music. </a:t>
            </a:r>
          </a:p>
          <a:p>
            <a:r>
              <a:rPr lang="en-US" sz="2000" dirty="0">
                <a:solidFill>
                  <a:schemeClr val="bg1"/>
                </a:solidFill>
              </a:rPr>
              <a:t>Spawned a style of music called “the Cakewalk” where couples strutting in fancy clothes was popular.</a:t>
            </a:r>
          </a:p>
        </p:txBody>
      </p:sp>
      <p:pic>
        <p:nvPicPr>
          <p:cNvPr id="7" name="Online Media 6" title="Maple Leaf Rag">
            <a:hlinkClick r:id="" action="ppaction://media"/>
            <a:extLst>
              <a:ext uri="{FF2B5EF4-FFF2-40B4-BE49-F238E27FC236}">
                <a16:creationId xmlns:a16="http://schemas.microsoft.com/office/drawing/2014/main" id="{E160CA64-F211-2459-45C5-5B65E2742A81}"/>
              </a:ext>
            </a:extLst>
          </p:cNvPr>
          <p:cNvPicPr>
            <a:picLocks noRot="1" noChangeAspect="1"/>
          </p:cNvPicPr>
          <p:nvPr>
            <a:videoFile r:link="rId1"/>
          </p:nvPr>
        </p:nvPicPr>
        <p:blipFill>
          <a:blip r:embed="rId8"/>
          <a:stretch>
            <a:fillRect/>
          </a:stretch>
        </p:blipFill>
        <p:spPr>
          <a:xfrm>
            <a:off x="9130146" y="753228"/>
            <a:ext cx="2540000" cy="1905000"/>
          </a:xfrm>
          <a:prstGeom prst="rect">
            <a:avLst/>
          </a:prstGeom>
        </p:spPr>
      </p:pic>
    </p:spTree>
    <p:extLst>
      <p:ext uri="{BB962C8B-B14F-4D97-AF65-F5344CB8AC3E}">
        <p14:creationId xmlns:p14="http://schemas.microsoft.com/office/powerpoint/2010/main" val="387968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ppt_w</p:attrName>
                                        </p:attrNameLst>
                                      </p:cBhvr>
                                      <p:tavLst>
                                        <p:tav tm="0" fmla="#ppt_w*sin(2.5*pi*$)">
                                          <p:val>
                                            <p:fltVal val="0"/>
                                          </p:val>
                                        </p:tav>
                                        <p:tav tm="100000">
                                          <p:val>
                                            <p:fltVal val="1"/>
                                          </p:val>
                                        </p:tav>
                                      </p:tavLst>
                                    </p:anim>
                                    <p:anim calcmode="lin" valueType="num">
                                      <p:cBhvr>
                                        <p:cTn id="13"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 calcmode="lin" valueType="num">
                                      <p:cBhvr additive="base">
                                        <p:cTn id="1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 calcmode="lin" valueType="num">
                                      <p:cBhvr additive="base">
                                        <p:cTn id="2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43" fill="hold" display="0">
                  <p:stCondLst>
                    <p:cond delay="indefinite"/>
                  </p:stCondLst>
                </p:cTn>
                <p:tgtEl>
                  <p:spTgt spid="7"/>
                </p:tgtEl>
              </p:cMediaNode>
            </p:video>
            <p:seq concurrent="1" nextAc="seek">
              <p:cTn id="44" restart="whenNotActive" fill="hold" evtFilter="cancelBubble" nodeType="interactiveSeq">
                <p:stCondLst>
                  <p:cond evt="onClick" delay="0">
                    <p:tgtEl>
                      <p:spTgt spid="7"/>
                    </p:tgtEl>
                  </p:cond>
                </p:stCondLst>
                <p:endSync evt="end" delay="0">
                  <p:rtn val="all"/>
                </p:endSync>
                <p:childTnLst>
                  <p:par>
                    <p:cTn id="45" fill="hold">
                      <p:stCondLst>
                        <p:cond delay="0"/>
                      </p:stCondLst>
                      <p:childTnLst>
                        <p:par>
                          <p:cTn id="46" fill="hold">
                            <p:stCondLst>
                              <p:cond delay="0"/>
                            </p:stCondLst>
                            <p:childTnLst>
                              <p:par>
                                <p:cTn id="47" presetID="2" presetClass="mediacall" presetSubtype="0" fill="hold" nodeType="clickEffect">
                                  <p:stCondLst>
                                    <p:cond delay="0"/>
                                  </p:stCondLst>
                                  <p:childTnLst>
                                    <p:cmd type="call" cmd="togglePause">
                                      <p:cBhvr>
                                        <p:cTn id="48" dur="1" fill="hold"/>
                                        <p:tgtEl>
                                          <p:spTgt spid="7"/>
                                        </p:tgtEl>
                                      </p:cBhvr>
                                    </p:cmd>
                                  </p:childTnLst>
                                </p:cTn>
                              </p:par>
                            </p:childTnLst>
                          </p:cTn>
                        </p:par>
                      </p:childTnLst>
                    </p:cTn>
                  </p:par>
                </p:childTnLst>
              </p:cTn>
              <p:nextCondLst>
                <p:cond evt="onClick" delay="0">
                  <p:tgtEl>
                    <p:spTgt spid="7"/>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22">
            <a:extLst>
              <a:ext uri="{FF2B5EF4-FFF2-40B4-BE49-F238E27FC236}">
                <a16:creationId xmlns:a16="http://schemas.microsoft.com/office/drawing/2014/main" id="{224C28B3-E902-49D1-98A0-582D277A0E0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5" name="Picture 24">
            <a:extLst>
              <a:ext uri="{FF2B5EF4-FFF2-40B4-BE49-F238E27FC236}">
                <a16:creationId xmlns:a16="http://schemas.microsoft.com/office/drawing/2014/main" id="{F3A6C14C-E755-4A02-821B-6EA2D4C9F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7" name="Rectangle 26">
            <a:extLst>
              <a:ext uri="{FF2B5EF4-FFF2-40B4-BE49-F238E27FC236}">
                <a16:creationId xmlns:a16="http://schemas.microsoft.com/office/drawing/2014/main" id="{6478287C-E119-4E9C-95B0-518478BD9D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EA4A294F-6D36-425B-8632-27FD6A284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1" name="Rectangle 30">
            <a:extLst>
              <a:ext uri="{FF2B5EF4-FFF2-40B4-BE49-F238E27FC236}">
                <a16:creationId xmlns:a16="http://schemas.microsoft.com/office/drawing/2014/main" id="{C610D2AE-07EF-436A-9755-AA8DF4B93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CACDD17-9043-46DF-882D-420365B79C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5" name="Rectangle 34">
            <a:extLst>
              <a:ext uri="{FF2B5EF4-FFF2-40B4-BE49-F238E27FC236}">
                <a16:creationId xmlns:a16="http://schemas.microsoft.com/office/drawing/2014/main" id="{CF2D8AD5-434A-4C0E-9F5B-C1AFD645F3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2E894E-B1AB-7BFA-2C96-9D0AB8ACC9F8}"/>
              </a:ext>
            </a:extLst>
          </p:cNvPr>
          <p:cNvSpPr>
            <a:spLocks noGrp="1"/>
          </p:cNvSpPr>
          <p:nvPr>
            <p:ph type="title"/>
          </p:nvPr>
        </p:nvSpPr>
        <p:spPr>
          <a:xfrm>
            <a:off x="-3176" y="637728"/>
            <a:ext cx="4952874" cy="1311942"/>
          </a:xfrm>
        </p:spPr>
        <p:txBody>
          <a:bodyPr vert="horz" lIns="91440" tIns="45720" rIns="91440" bIns="45720" rtlCol="0" anchor="ctr">
            <a:noAutofit/>
          </a:bodyPr>
          <a:lstStyle/>
          <a:p>
            <a:pPr algn="ctr"/>
            <a:r>
              <a:rPr lang="en-US" sz="3200" dirty="0"/>
              <a:t>Spirituals Influence later styles of music - everything else</a:t>
            </a:r>
          </a:p>
        </p:txBody>
      </p:sp>
      <p:pic>
        <p:nvPicPr>
          <p:cNvPr id="37" name="Picture 36">
            <a:extLst>
              <a:ext uri="{FF2B5EF4-FFF2-40B4-BE49-F238E27FC236}">
                <a16:creationId xmlns:a16="http://schemas.microsoft.com/office/drawing/2014/main" id="{E92B246D-47CC-40F8-8DE7-B65D409E94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Text Placeholder 3">
            <a:extLst>
              <a:ext uri="{FF2B5EF4-FFF2-40B4-BE49-F238E27FC236}">
                <a16:creationId xmlns:a16="http://schemas.microsoft.com/office/drawing/2014/main" id="{AC6474F2-378B-88CF-6BEF-84C07AA47D63}"/>
              </a:ext>
            </a:extLst>
          </p:cNvPr>
          <p:cNvSpPr>
            <a:spLocks noGrp="1"/>
          </p:cNvSpPr>
          <p:nvPr>
            <p:ph type="body" sz="half" idx="2"/>
          </p:nvPr>
        </p:nvSpPr>
        <p:spPr>
          <a:xfrm>
            <a:off x="110835" y="2115504"/>
            <a:ext cx="11678394" cy="4548533"/>
          </a:xfrm>
        </p:spPr>
        <p:txBody>
          <a:bodyPr vert="horz" lIns="91440" tIns="45720" rIns="91440" bIns="45720" rtlCol="0">
            <a:noAutofit/>
          </a:bodyPr>
          <a:lstStyle/>
          <a:p>
            <a:r>
              <a:rPr lang="en-US" sz="2000" dirty="0"/>
              <a:t>From Blues and Ragtime, the black experience move on to early Jazz styles                                   with Dixieland in New Orleans and then moved up the Mississippi River to                             Memphis, St. Louis, and Chicago.</a:t>
            </a:r>
          </a:p>
          <a:p>
            <a:r>
              <a:rPr lang="en-US" sz="2000" dirty="0"/>
              <a:t>More sophisticated Jazz styles developed after that – Boogie </a:t>
            </a:r>
            <a:r>
              <a:rPr lang="en-US" sz="2000" dirty="0" err="1"/>
              <a:t>Woogie</a:t>
            </a:r>
            <a:r>
              <a:rPr lang="en-US" sz="2000" dirty="0"/>
              <a:t>, Swing,                                                 Big Band, bebop, cool and many others variations that we have today.</a:t>
            </a:r>
          </a:p>
          <a:p>
            <a:r>
              <a:rPr lang="en-US" sz="2000" dirty="0"/>
              <a:t>Blues in the 1940s through the 1960s morphed into a more rhythmic style                                  called “Rhythm and Blues” - t</a:t>
            </a:r>
            <a:r>
              <a:rPr lang="en-US" sz="2000" b="0" i="0" dirty="0">
                <a:effectLst/>
              </a:rPr>
              <a:t>he term was originally used by record companies                                to describe recordings marketed to urban African Americans. R&amp;B lyrical themes often encapsulate the African-American experience of pain and the quest for freedom and joy, as well as triumphs and failures in terms of relationships, economics, and aspirations.</a:t>
            </a:r>
          </a:p>
          <a:p>
            <a:r>
              <a:rPr lang="en-US" sz="2000" dirty="0"/>
              <a:t>Since then, artist have modified the sound to create soul, funk, rock ‘n roll, disco, Motown, hip hop, ska and whatever it is we have today.</a:t>
            </a:r>
          </a:p>
          <a:p>
            <a:r>
              <a:rPr lang="en-US" sz="2000" dirty="0"/>
              <a:t> </a:t>
            </a:r>
          </a:p>
        </p:txBody>
      </p:sp>
      <p:pic>
        <p:nvPicPr>
          <p:cNvPr id="18" name="Picture 17" descr="Text&#10;&#10;Description automatically generated with medium confidence">
            <a:extLst>
              <a:ext uri="{FF2B5EF4-FFF2-40B4-BE49-F238E27FC236}">
                <a16:creationId xmlns:a16="http://schemas.microsoft.com/office/drawing/2014/main" id="{BA9ED5CC-EFC3-8C99-F271-B53FC94FD2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18815" y="193963"/>
            <a:ext cx="2814532" cy="4261659"/>
          </a:xfrm>
          <a:prstGeom prst="rect">
            <a:avLst/>
          </a:prstGeom>
        </p:spPr>
      </p:pic>
    </p:spTree>
    <p:extLst>
      <p:ext uri="{BB962C8B-B14F-4D97-AF65-F5344CB8AC3E}">
        <p14:creationId xmlns:p14="http://schemas.microsoft.com/office/powerpoint/2010/main" val="318978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anim calcmode="lin" valueType="num">
                                      <p:cBhvr>
                                        <p:cTn id="16" dur="2000" fill="hold"/>
                                        <p:tgtEl>
                                          <p:spTgt spid="18"/>
                                        </p:tgtEl>
                                        <p:attrNameLst>
                                          <p:attrName>ppt_w</p:attrName>
                                        </p:attrNameLst>
                                      </p:cBhvr>
                                      <p:tavLst>
                                        <p:tav tm="0" fmla="#ppt_w*sin(2.5*pi*$)">
                                          <p:val>
                                            <p:fltVal val="0"/>
                                          </p:val>
                                        </p:tav>
                                        <p:tav tm="100000">
                                          <p:val>
                                            <p:fltVal val="1"/>
                                          </p:val>
                                        </p:tav>
                                      </p:tavLst>
                                    </p:anim>
                                    <p:anim calcmode="lin" valueType="num">
                                      <p:cBhvr>
                                        <p:cTn id="1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 calcmode="lin" valueType="num">
                                      <p:cBhvr additive="base">
                                        <p:cTn id="4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CBC8-B667-DDFA-85E8-E2025765A373}"/>
              </a:ext>
            </a:extLst>
          </p:cNvPr>
          <p:cNvSpPr>
            <a:spLocks noGrp="1"/>
          </p:cNvSpPr>
          <p:nvPr>
            <p:ph type="title"/>
          </p:nvPr>
        </p:nvSpPr>
        <p:spPr/>
        <p:txBody>
          <a:bodyPr>
            <a:noAutofit/>
          </a:bodyPr>
          <a:lstStyle/>
          <a:p>
            <a:pPr algn="ctr"/>
            <a:r>
              <a:rPr lang="en-US" sz="4400" dirty="0"/>
              <a:t>Every Time I Feel the Spirit #282</a:t>
            </a:r>
            <a:br>
              <a:rPr lang="en-US" sz="4400" dirty="0"/>
            </a:br>
            <a:r>
              <a:rPr lang="en-US" sz="3200" dirty="0"/>
              <a:t>Praise song and Pentecost song</a:t>
            </a:r>
          </a:p>
        </p:txBody>
      </p:sp>
      <p:pic>
        <p:nvPicPr>
          <p:cNvPr id="6" name="Content Placeholder 5">
            <a:extLst>
              <a:ext uri="{FF2B5EF4-FFF2-40B4-BE49-F238E27FC236}">
                <a16:creationId xmlns:a16="http://schemas.microsoft.com/office/drawing/2014/main" id="{2365AD43-7600-44E4-BD27-AFEE7080EEA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0744" y="2336800"/>
            <a:ext cx="4858404" cy="4039507"/>
          </a:xfrm>
        </p:spPr>
      </p:pic>
      <p:sp>
        <p:nvSpPr>
          <p:cNvPr id="4" name="Content Placeholder 3">
            <a:extLst>
              <a:ext uri="{FF2B5EF4-FFF2-40B4-BE49-F238E27FC236}">
                <a16:creationId xmlns:a16="http://schemas.microsoft.com/office/drawing/2014/main" id="{0A466AF7-A2D0-E33B-D49E-C329BBF229A6}"/>
              </a:ext>
            </a:extLst>
          </p:cNvPr>
          <p:cNvSpPr>
            <a:spLocks noGrp="1"/>
          </p:cNvSpPr>
          <p:nvPr>
            <p:ph sz="half" idx="2"/>
          </p:nvPr>
        </p:nvSpPr>
        <p:spPr>
          <a:xfrm>
            <a:off x="5594123" y="2196193"/>
            <a:ext cx="6097134" cy="4180114"/>
          </a:xfrm>
        </p:spPr>
        <p:txBody>
          <a:bodyPr>
            <a:normAutofit/>
          </a:bodyPr>
          <a:lstStyle/>
          <a:p>
            <a:r>
              <a:rPr lang="en-US" dirty="0"/>
              <a:t>The Holy Spirit gives life and provides inspiration</a:t>
            </a:r>
          </a:p>
          <a:p>
            <a:r>
              <a:rPr lang="en-US" dirty="0"/>
              <a:t>This affirms that, no matter the circumstances, whenever the Spirit is “moving in my heart, I will pray.”</a:t>
            </a:r>
          </a:p>
          <a:p>
            <a:r>
              <a:rPr lang="en-US" i="1" dirty="0"/>
              <a:t>“In slavery times, my master whipped me terribly, especially when he knew I was praying. He was determined to whip the Spirit out of me, but he never could. The more he whipped me, the more the Spirit made me happy.” – </a:t>
            </a:r>
            <a:r>
              <a:rPr lang="en-US" dirty="0"/>
              <a:t>unknown slave</a:t>
            </a:r>
          </a:p>
        </p:txBody>
      </p:sp>
    </p:spTree>
    <p:extLst>
      <p:ext uri="{BB962C8B-B14F-4D97-AF65-F5344CB8AC3E}">
        <p14:creationId xmlns:p14="http://schemas.microsoft.com/office/powerpoint/2010/main" val="41796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anim calcmode="lin" valueType="num">
                                      <p:cBhvr>
                                        <p:cTn id="16" dur="2000" fill="hold"/>
                                        <p:tgtEl>
                                          <p:spTgt spid="6"/>
                                        </p:tgtEl>
                                        <p:attrNameLst>
                                          <p:attrName>ppt_w</p:attrName>
                                        </p:attrNameLst>
                                      </p:cBhvr>
                                      <p:tavLst>
                                        <p:tav tm="0" fmla="#ppt_w*sin(2.5*pi*$)">
                                          <p:val>
                                            <p:fltVal val="0"/>
                                          </p:val>
                                        </p:tav>
                                        <p:tav tm="100000">
                                          <p:val>
                                            <p:fltVal val="1"/>
                                          </p:val>
                                        </p:tav>
                                      </p:tavLst>
                                    </p:anim>
                                    <p:anim calcmode="lin" valueType="num">
                                      <p:cBhvr>
                                        <p:cTn id="17"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additive="base">
                                        <p:cTn id="2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xEl>
                                              <p:pRg st="2" end="2"/>
                                            </p:txEl>
                                          </p:spTgt>
                                        </p:tgtEl>
                                        <p:attrNameLst>
                                          <p:attrName>style.visibility</p:attrName>
                                        </p:attrNameLst>
                                      </p:cBhvr>
                                      <p:to>
                                        <p:strVal val="visible"/>
                                      </p:to>
                                    </p:set>
                                    <p:anim calcmode="lin" valueType="num">
                                      <p:cBhvr additive="base">
                                        <p:cTn id="3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Oh Happy Day - Aretha Franklin Feat: Mavis Staples HD">
            <a:hlinkClick r:id="" action="ppaction://media"/>
            <a:extLst>
              <a:ext uri="{FF2B5EF4-FFF2-40B4-BE49-F238E27FC236}">
                <a16:creationId xmlns:a16="http://schemas.microsoft.com/office/drawing/2014/main" id="{82B671F4-4C64-90E1-1DAF-8009B46120FA}"/>
              </a:ext>
            </a:extLst>
          </p:cNvPr>
          <p:cNvPicPr>
            <a:picLocks noRot="1" noChangeAspect="1"/>
          </p:cNvPicPr>
          <p:nvPr>
            <a:videoFile r:link="rId1"/>
          </p:nvPr>
        </p:nvPicPr>
        <p:blipFill>
          <a:blip r:embed="rId3"/>
          <a:stretch>
            <a:fillRect/>
          </a:stretch>
        </p:blipFill>
        <p:spPr>
          <a:xfrm>
            <a:off x="1730829" y="832757"/>
            <a:ext cx="8531678" cy="5968093"/>
          </a:xfrm>
          <a:prstGeom prst="rect">
            <a:avLst/>
          </a:prstGeom>
        </p:spPr>
      </p:pic>
      <p:sp>
        <p:nvSpPr>
          <p:cNvPr id="3" name="TextBox 2">
            <a:extLst>
              <a:ext uri="{FF2B5EF4-FFF2-40B4-BE49-F238E27FC236}">
                <a16:creationId xmlns:a16="http://schemas.microsoft.com/office/drawing/2014/main" id="{5FD86498-9DDF-5338-D452-389A879E76AF}"/>
              </a:ext>
            </a:extLst>
          </p:cNvPr>
          <p:cNvSpPr txBox="1"/>
          <p:nvPr/>
        </p:nvSpPr>
        <p:spPr>
          <a:xfrm>
            <a:off x="563335" y="375556"/>
            <a:ext cx="10025743" cy="461665"/>
          </a:xfrm>
          <a:prstGeom prst="rect">
            <a:avLst/>
          </a:prstGeom>
          <a:noFill/>
        </p:spPr>
        <p:txBody>
          <a:bodyPr wrap="square" rtlCol="0">
            <a:spAutoFit/>
          </a:bodyPr>
          <a:lstStyle/>
          <a:p>
            <a:r>
              <a:rPr lang="en-US" sz="2400" dirty="0">
                <a:solidFill>
                  <a:schemeClr val="bg1"/>
                </a:solidFill>
              </a:rPr>
              <a:t>Gospel Music - Mavis Staples and Aretha Franklin sing “Oh, Happy Day”</a:t>
            </a:r>
          </a:p>
        </p:txBody>
      </p:sp>
    </p:spTree>
    <p:extLst>
      <p:ext uri="{BB962C8B-B14F-4D97-AF65-F5344CB8AC3E}">
        <p14:creationId xmlns:p14="http://schemas.microsoft.com/office/powerpoint/2010/main" val="365924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391DE-8AD3-53D3-FA8B-171767523B10}"/>
              </a:ext>
            </a:extLst>
          </p:cNvPr>
          <p:cNvSpPr>
            <a:spLocks noGrp="1"/>
          </p:cNvSpPr>
          <p:nvPr>
            <p:ph type="title"/>
          </p:nvPr>
        </p:nvSpPr>
        <p:spPr>
          <a:xfrm>
            <a:off x="737471" y="614436"/>
            <a:ext cx="9613861" cy="1080938"/>
          </a:xfrm>
        </p:spPr>
        <p:txBody>
          <a:bodyPr/>
          <a:lstStyle/>
          <a:p>
            <a:pPr algn="ctr"/>
            <a:r>
              <a:rPr lang="en-US" sz="4800" dirty="0"/>
              <a:t>Hold On – sung by </a:t>
            </a:r>
            <a:r>
              <a:rPr lang="en-US" sz="4800" dirty="0" err="1"/>
              <a:t>CheckDEMout</a:t>
            </a:r>
            <a:br>
              <a:rPr lang="en-US" dirty="0"/>
            </a:br>
            <a:r>
              <a:rPr lang="en-US" sz="2400" dirty="0"/>
              <a:t>Work, Freedom and Perseverance song </a:t>
            </a:r>
            <a:endParaRPr lang="en-US" dirty="0"/>
          </a:p>
        </p:txBody>
      </p:sp>
      <p:pic>
        <p:nvPicPr>
          <p:cNvPr id="4" name="Online Media 3" title="&quot;Hold On&quot; (Negro Spiritual)">
            <a:hlinkClick r:id="" action="ppaction://media"/>
            <a:extLst>
              <a:ext uri="{FF2B5EF4-FFF2-40B4-BE49-F238E27FC236}">
                <a16:creationId xmlns:a16="http://schemas.microsoft.com/office/drawing/2014/main" id="{4AA03001-4B59-02DD-2671-DFC33BC4C335}"/>
              </a:ext>
            </a:extLst>
          </p:cNvPr>
          <p:cNvPicPr>
            <a:picLocks noGrp="1" noRot="1" noChangeAspect="1"/>
          </p:cNvPicPr>
          <p:nvPr>
            <p:ph idx="1"/>
            <a:videoFile r:link="rId1"/>
          </p:nvPr>
        </p:nvPicPr>
        <p:blipFill>
          <a:blip r:embed="rId3"/>
          <a:stretch>
            <a:fillRect/>
          </a:stretch>
        </p:blipFill>
        <p:spPr>
          <a:xfrm>
            <a:off x="1306286" y="1731914"/>
            <a:ext cx="9470571" cy="5351392"/>
          </a:xfrm>
          <a:prstGeom prst="rect">
            <a:avLst/>
          </a:prstGeom>
        </p:spPr>
      </p:pic>
    </p:spTree>
    <p:extLst>
      <p:ext uri="{BB962C8B-B14F-4D97-AF65-F5344CB8AC3E}">
        <p14:creationId xmlns:p14="http://schemas.microsoft.com/office/powerpoint/2010/main" val="203608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4"/>
                </p:tgtEl>
              </p:cMediaNode>
            </p:video>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E1A69-EAFF-7A68-6FD9-BE6250137484}"/>
              </a:ext>
            </a:extLst>
          </p:cNvPr>
          <p:cNvSpPr>
            <a:spLocks noGrp="1"/>
          </p:cNvSpPr>
          <p:nvPr>
            <p:ph type="title"/>
          </p:nvPr>
        </p:nvSpPr>
        <p:spPr>
          <a:xfrm>
            <a:off x="707499" y="753228"/>
            <a:ext cx="9613861" cy="1080938"/>
          </a:xfrm>
        </p:spPr>
        <p:txBody>
          <a:bodyPr>
            <a:normAutofit/>
          </a:bodyPr>
          <a:lstStyle/>
          <a:p>
            <a:r>
              <a:rPr lang="en-US" sz="4400" dirty="0"/>
              <a:t>Spirituals after the Civil War</a:t>
            </a:r>
          </a:p>
        </p:txBody>
      </p:sp>
      <p:sp>
        <p:nvSpPr>
          <p:cNvPr id="3" name="Content Placeholder 2">
            <a:extLst>
              <a:ext uri="{FF2B5EF4-FFF2-40B4-BE49-F238E27FC236}">
                <a16:creationId xmlns:a16="http://schemas.microsoft.com/office/drawing/2014/main" id="{DDEFB45C-6E7A-3FA1-FFD1-E98A6F536364}"/>
              </a:ext>
            </a:extLst>
          </p:cNvPr>
          <p:cNvSpPr>
            <a:spLocks noGrp="1"/>
          </p:cNvSpPr>
          <p:nvPr>
            <p:ph idx="1"/>
          </p:nvPr>
        </p:nvSpPr>
        <p:spPr>
          <a:xfrm>
            <a:off x="680321" y="2336873"/>
            <a:ext cx="10839486" cy="3990448"/>
          </a:xfrm>
        </p:spPr>
        <p:txBody>
          <a:bodyPr/>
          <a:lstStyle/>
          <a:p>
            <a:r>
              <a:rPr lang="en-US" dirty="0"/>
              <a:t>Published in 1867, </a:t>
            </a:r>
            <a:r>
              <a:rPr lang="en-US" i="1" dirty="0">
                <a:solidFill>
                  <a:schemeClr val="accent3">
                    <a:lumMod val="50000"/>
                  </a:schemeClr>
                </a:solidFill>
              </a:rPr>
              <a:t>Slave Songs of the United States </a:t>
            </a:r>
            <a:r>
              <a:rPr lang="en-US" dirty="0"/>
              <a:t>was the first     collection of Negro Spirituals to have music and lyrics written down.      This was done by Charles P. Ware, Lucy McKim and William F. Allen.</a:t>
            </a:r>
          </a:p>
          <a:p>
            <a:r>
              <a:rPr lang="en-US" dirty="0"/>
              <a:t>They came to Port Royal, SC to witness the “Port Royal Experiment” – run by anti-slavery missionaries, teachers and administrators to prove that freed slaves could function as free people and citizens.</a:t>
            </a:r>
          </a:p>
          <a:p>
            <a:r>
              <a:rPr lang="en-US" dirty="0"/>
              <a:t>W.E.B. DuBois said:</a:t>
            </a:r>
          </a:p>
          <a:p>
            <a:pPr marL="0" indent="0" algn="ctr">
              <a:buNone/>
            </a:pPr>
            <a:r>
              <a:rPr lang="en-US" i="1" dirty="0"/>
              <a:t>“This was the first time the North met the Southern slave face to face and heart to heart with no third party as witness – and their singing stirred men with a mighty power.”</a:t>
            </a:r>
          </a:p>
        </p:txBody>
      </p:sp>
      <p:pic>
        <p:nvPicPr>
          <p:cNvPr id="4" name="Picture 3">
            <a:extLst>
              <a:ext uri="{FF2B5EF4-FFF2-40B4-BE49-F238E27FC236}">
                <a16:creationId xmlns:a16="http://schemas.microsoft.com/office/drawing/2014/main" id="{93E03C3A-3F5E-20FF-7ACC-C1EBEA8E759C}"/>
              </a:ext>
            </a:extLst>
          </p:cNvPr>
          <p:cNvPicPr>
            <a:picLocks noChangeAspect="1"/>
          </p:cNvPicPr>
          <p:nvPr/>
        </p:nvPicPr>
        <p:blipFill>
          <a:blip r:embed="rId2"/>
          <a:stretch>
            <a:fillRect/>
          </a:stretch>
        </p:blipFill>
        <p:spPr>
          <a:xfrm>
            <a:off x="10113818" y="214986"/>
            <a:ext cx="1717964" cy="2537449"/>
          </a:xfrm>
          <a:prstGeom prst="rect">
            <a:avLst/>
          </a:prstGeom>
        </p:spPr>
      </p:pic>
    </p:spTree>
    <p:extLst>
      <p:ext uri="{BB962C8B-B14F-4D97-AF65-F5344CB8AC3E}">
        <p14:creationId xmlns:p14="http://schemas.microsoft.com/office/powerpoint/2010/main" val="142604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46651-AA7A-B052-EC8B-0FA2BFFC79DB}"/>
              </a:ext>
            </a:extLst>
          </p:cNvPr>
          <p:cNvSpPr>
            <a:spLocks noGrp="1"/>
          </p:cNvSpPr>
          <p:nvPr>
            <p:ph type="title"/>
          </p:nvPr>
        </p:nvSpPr>
        <p:spPr>
          <a:xfrm>
            <a:off x="680321" y="531325"/>
            <a:ext cx="9613861" cy="1460762"/>
          </a:xfrm>
        </p:spPr>
        <p:txBody>
          <a:bodyPr/>
          <a:lstStyle/>
          <a:p>
            <a:r>
              <a:rPr lang="en-US" sz="6000" dirty="0"/>
              <a:t>Guide My Feet #497</a:t>
            </a:r>
            <a:br>
              <a:rPr lang="en-US" dirty="0"/>
            </a:br>
            <a:r>
              <a:rPr lang="en-US" sz="2800" dirty="0"/>
              <a:t>Freedom and Praise song</a:t>
            </a:r>
            <a:endParaRPr lang="en-US" dirty="0"/>
          </a:p>
        </p:txBody>
      </p:sp>
      <p:pic>
        <p:nvPicPr>
          <p:cNvPr id="5" name="Content Placeholder 4" descr="A picture containing text&#10;&#10;Description automatically generated">
            <a:extLst>
              <a:ext uri="{FF2B5EF4-FFF2-40B4-BE49-F238E27FC236}">
                <a16:creationId xmlns:a16="http://schemas.microsoft.com/office/drawing/2014/main" id="{DD5E0239-3DC7-9D35-4223-F22A4A0FE8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7114" y="1900982"/>
            <a:ext cx="8241859" cy="4425693"/>
          </a:xfrm>
        </p:spPr>
      </p:pic>
    </p:spTree>
    <p:extLst>
      <p:ext uri="{BB962C8B-B14F-4D97-AF65-F5344CB8AC3E}">
        <p14:creationId xmlns:p14="http://schemas.microsoft.com/office/powerpoint/2010/main" val="38118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4527" y="0"/>
            <a:ext cx="755294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1" y="5006045"/>
            <a:ext cx="4965192" cy="144668"/>
          </a:xfrm>
          <a:prstGeom prst="rect">
            <a:avLst/>
          </a:prstGeom>
        </p:spPr>
      </p:pic>
      <p:sp>
        <p:nvSpPr>
          <p:cNvPr id="16" name="Rectangle 15">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FF313E4-FC5A-C0BF-F0B9-4CF9D101A8B6}"/>
              </a:ext>
            </a:extLst>
          </p:cNvPr>
          <p:cNvSpPr>
            <a:spLocks noGrp="1"/>
          </p:cNvSpPr>
          <p:nvPr>
            <p:ph type="title"/>
          </p:nvPr>
        </p:nvSpPr>
        <p:spPr>
          <a:xfrm>
            <a:off x="680321" y="2063262"/>
            <a:ext cx="3739279" cy="2661052"/>
          </a:xfrm>
        </p:spPr>
        <p:txBody>
          <a:bodyPr>
            <a:normAutofit/>
          </a:bodyPr>
          <a:lstStyle/>
          <a:p>
            <a:pPr algn="ctr"/>
            <a:r>
              <a:rPr lang="en-US" sz="4400" dirty="0">
                <a:solidFill>
                  <a:srgbClr val="FFFFFF"/>
                </a:solidFill>
              </a:rPr>
              <a:t>The Fisk Jubilee singers</a:t>
            </a:r>
          </a:p>
        </p:txBody>
      </p:sp>
      <p:sp>
        <p:nvSpPr>
          <p:cNvPr id="3" name="Content Placeholder 2">
            <a:extLst>
              <a:ext uri="{FF2B5EF4-FFF2-40B4-BE49-F238E27FC236}">
                <a16:creationId xmlns:a16="http://schemas.microsoft.com/office/drawing/2014/main" id="{13BE3534-4CB2-FE9F-281E-9E0856F7DCE0}"/>
              </a:ext>
            </a:extLst>
          </p:cNvPr>
          <p:cNvSpPr>
            <a:spLocks noGrp="1"/>
          </p:cNvSpPr>
          <p:nvPr>
            <p:ph idx="1"/>
          </p:nvPr>
        </p:nvSpPr>
        <p:spPr>
          <a:xfrm>
            <a:off x="4994703" y="209717"/>
            <a:ext cx="6852592" cy="6368142"/>
          </a:xfrm>
        </p:spPr>
        <p:txBody>
          <a:bodyPr anchor="ctr">
            <a:normAutofit/>
          </a:bodyPr>
          <a:lstStyle/>
          <a:p>
            <a:pPr marL="0" indent="0">
              <a:buNone/>
            </a:pPr>
            <a:r>
              <a:rPr lang="en-US" sz="2000" dirty="0">
                <a:solidFill>
                  <a:schemeClr val="bg1"/>
                </a:solidFill>
              </a:rPr>
              <a:t>Fisk University, one of the first college for blacks founded in Nashville, TN in 1866. They used converted military barracks to house and teach the students.</a:t>
            </a:r>
          </a:p>
          <a:p>
            <a:pPr marL="0" indent="0">
              <a:buNone/>
            </a:pPr>
            <a:r>
              <a:rPr lang="en-US" sz="2000" dirty="0">
                <a:solidFill>
                  <a:schemeClr val="bg1"/>
                </a:solidFill>
              </a:rPr>
              <a:t>In </a:t>
            </a:r>
            <a:r>
              <a:rPr lang="en-US" sz="2000" dirty="0" err="1">
                <a:solidFill>
                  <a:schemeClr val="bg1"/>
                </a:solidFill>
              </a:rPr>
              <a:t>desparate</a:t>
            </a:r>
            <a:r>
              <a:rPr lang="en-US" sz="2000" dirty="0">
                <a:solidFill>
                  <a:schemeClr val="bg1"/>
                </a:solidFill>
              </a:rPr>
              <a:t> need of funding, the music professor (who was also the school’s treasurer) decided to take his singers on tour in 1871 – no small task at that time!</a:t>
            </a:r>
          </a:p>
          <a:p>
            <a:pPr marL="0" indent="0">
              <a:buNone/>
            </a:pPr>
            <a:r>
              <a:rPr lang="en-US" sz="2000" dirty="0">
                <a:solidFill>
                  <a:schemeClr val="bg1"/>
                </a:solidFill>
              </a:rPr>
              <a:t>They encountered great difficulty finding transportation, food and housing, even in the Northern states.</a:t>
            </a:r>
          </a:p>
          <a:p>
            <a:pPr marL="0" indent="0">
              <a:buNone/>
            </a:pPr>
            <a:r>
              <a:rPr lang="en-US" sz="2000" dirty="0">
                <a:solidFill>
                  <a:schemeClr val="bg1"/>
                </a:solidFill>
              </a:rPr>
              <a:t>They received little in donations, offerings and tickets sales until they got to Springfield, OH where a Presbyterian church gave them money, food and lodging.</a:t>
            </a:r>
          </a:p>
          <a:p>
            <a:pPr marL="0" indent="0">
              <a:buNone/>
            </a:pPr>
            <a:r>
              <a:rPr lang="en-US" sz="2000" dirty="0">
                <a:solidFill>
                  <a:schemeClr val="bg1"/>
                </a:solidFill>
              </a:rPr>
              <a:t>In Oberlin, OH they received much needed financial help and were able to travel next to New York where they were an instant hit. Now they were in great demand.</a:t>
            </a:r>
          </a:p>
          <a:p>
            <a:pPr marL="0" indent="0">
              <a:buNone/>
            </a:pPr>
            <a:r>
              <a:rPr lang="en-US" sz="2000" dirty="0">
                <a:solidFill>
                  <a:schemeClr val="bg1"/>
                </a:solidFill>
              </a:rPr>
              <a:t>President Grant invited them to sing at the White House in March of 1872. They then sang all over Europe and presented a concert for Queen Victoria in 1873.</a:t>
            </a:r>
          </a:p>
          <a:p>
            <a:pPr marL="0" indent="0">
              <a:buNone/>
            </a:pPr>
            <a:r>
              <a:rPr lang="en-US" sz="2000" dirty="0">
                <a:solidFill>
                  <a:schemeClr val="bg1"/>
                </a:solidFill>
              </a:rPr>
              <a:t>The Fisk Jubilee Singers not only saved the University – but saved the Negro Spiritual from obscurity.</a:t>
            </a:r>
          </a:p>
          <a:p>
            <a:pPr marL="0" indent="0">
              <a:buNone/>
            </a:pPr>
            <a:endParaRPr lang="en-US" sz="2000" dirty="0">
              <a:solidFill>
                <a:srgbClr val="FFFFFF"/>
              </a:solidFill>
            </a:endParaRPr>
          </a:p>
        </p:txBody>
      </p:sp>
    </p:spTree>
    <p:extLst>
      <p:ext uri="{BB962C8B-B14F-4D97-AF65-F5344CB8AC3E}">
        <p14:creationId xmlns:p14="http://schemas.microsoft.com/office/powerpoint/2010/main" val="396560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additive="base">
                                        <p:cTn id="2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additive="base">
                                        <p:cTn id="3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 calcmode="lin" valueType="num">
                                      <p:cBhvr additive="base">
                                        <p:cTn id="4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4" end="4"/>
                                            </p:txEl>
                                          </p:spTgt>
                                        </p:tgtEl>
                                        <p:attrNameLst>
                                          <p:attrName>style.visibility</p:attrName>
                                        </p:attrNameLst>
                                      </p:cBhvr>
                                      <p:to>
                                        <p:strVal val="visible"/>
                                      </p:to>
                                    </p:set>
                                    <p:anim calcmode="lin" valueType="num">
                                      <p:cBhvr additive="base">
                                        <p:cTn id="4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outdoor, old, white&#10;&#10;Description automatically generated">
            <a:extLst>
              <a:ext uri="{FF2B5EF4-FFF2-40B4-BE49-F238E27FC236}">
                <a16:creationId xmlns:a16="http://schemas.microsoft.com/office/drawing/2014/main" id="{9E48151E-8393-27F8-86E3-27A735C51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14" y="344055"/>
            <a:ext cx="6779121" cy="2648094"/>
          </a:xfrm>
          <a:prstGeom prst="rect">
            <a:avLst/>
          </a:prstGeom>
        </p:spPr>
      </p:pic>
      <p:pic>
        <p:nvPicPr>
          <p:cNvPr id="5" name="Picture 4" descr="A picture containing calendar&#10;&#10;Description automatically generated">
            <a:extLst>
              <a:ext uri="{FF2B5EF4-FFF2-40B4-BE49-F238E27FC236}">
                <a16:creationId xmlns:a16="http://schemas.microsoft.com/office/drawing/2014/main" id="{A0030F3C-8D21-C5A1-7889-BF44F4D7E2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6817" y="618837"/>
            <a:ext cx="3981469" cy="5514108"/>
          </a:xfrm>
          <a:prstGeom prst="rect">
            <a:avLst/>
          </a:prstGeom>
        </p:spPr>
      </p:pic>
      <p:pic>
        <p:nvPicPr>
          <p:cNvPr id="7" name="Picture 6" descr="A group of people posing for a photo&#10;&#10;Description automatically generated">
            <a:extLst>
              <a:ext uri="{FF2B5EF4-FFF2-40B4-BE49-F238E27FC236}">
                <a16:creationId xmlns:a16="http://schemas.microsoft.com/office/drawing/2014/main" id="{9634D981-33CD-C0E1-3B3A-C3C726AEAC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3018" y="3149600"/>
            <a:ext cx="5403273" cy="3537528"/>
          </a:xfrm>
          <a:prstGeom prst="rect">
            <a:avLst/>
          </a:prstGeom>
        </p:spPr>
      </p:pic>
    </p:spTree>
    <p:extLst>
      <p:ext uri="{BB962C8B-B14F-4D97-AF65-F5344CB8AC3E}">
        <p14:creationId xmlns:p14="http://schemas.microsoft.com/office/powerpoint/2010/main" val="295272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A9E7-15A2-672D-E084-2889FC4DBB23}"/>
              </a:ext>
            </a:extLst>
          </p:cNvPr>
          <p:cNvSpPr>
            <a:spLocks noGrp="1"/>
          </p:cNvSpPr>
          <p:nvPr>
            <p:ph type="title"/>
          </p:nvPr>
        </p:nvSpPr>
        <p:spPr/>
        <p:txBody>
          <a:bodyPr>
            <a:normAutofit fontScale="90000"/>
          </a:bodyPr>
          <a:lstStyle/>
          <a:p>
            <a:pPr algn="ctr"/>
            <a:r>
              <a:rPr lang="en-US" sz="4900" dirty="0"/>
              <a:t>My Soul’s Been Anchored in the Lord</a:t>
            </a:r>
            <a:br>
              <a:rPr lang="en-US" dirty="0"/>
            </a:br>
            <a:r>
              <a:rPr lang="en-US" dirty="0"/>
              <a:t>The Fisk Jubilee Singers</a:t>
            </a:r>
          </a:p>
        </p:txBody>
      </p:sp>
      <p:pic>
        <p:nvPicPr>
          <p:cNvPr id="4" name="Online Media 3" title="Fisk Jubilee Singers - My Soul Has Been Anchored In the Lord">
            <a:hlinkClick r:id="" action="ppaction://media"/>
            <a:extLst>
              <a:ext uri="{FF2B5EF4-FFF2-40B4-BE49-F238E27FC236}">
                <a16:creationId xmlns:a16="http://schemas.microsoft.com/office/drawing/2014/main" id="{06E6C4BC-A5D8-2D9D-B727-8337192EBDBB}"/>
              </a:ext>
            </a:extLst>
          </p:cNvPr>
          <p:cNvPicPr>
            <a:picLocks noGrp="1" noRot="1" noChangeAspect="1"/>
          </p:cNvPicPr>
          <p:nvPr>
            <p:ph idx="1"/>
            <a:videoFile r:link="rId1"/>
          </p:nvPr>
        </p:nvPicPr>
        <p:blipFill>
          <a:blip r:embed="rId3"/>
          <a:stretch>
            <a:fillRect/>
          </a:stretch>
        </p:blipFill>
        <p:spPr>
          <a:xfrm>
            <a:off x="1511527" y="2022127"/>
            <a:ext cx="8285616" cy="4681828"/>
          </a:xfrm>
          <a:prstGeom prst="rect">
            <a:avLst/>
          </a:prstGeom>
        </p:spPr>
      </p:pic>
    </p:spTree>
    <p:extLst>
      <p:ext uri="{BB962C8B-B14F-4D97-AF65-F5344CB8AC3E}">
        <p14:creationId xmlns:p14="http://schemas.microsoft.com/office/powerpoint/2010/main" val="339960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4"/>
                </p:tgtEl>
              </p:cMediaNode>
            </p:video>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B5078-2877-0577-FC58-D5009A190C21}"/>
              </a:ext>
            </a:extLst>
          </p:cNvPr>
          <p:cNvSpPr>
            <a:spLocks noGrp="1"/>
          </p:cNvSpPr>
          <p:nvPr>
            <p:ph type="title"/>
          </p:nvPr>
        </p:nvSpPr>
        <p:spPr/>
        <p:txBody>
          <a:bodyPr>
            <a:normAutofit fontScale="90000"/>
          </a:bodyPr>
          <a:lstStyle/>
          <a:p>
            <a:pPr algn="ctr"/>
            <a:r>
              <a:rPr lang="en-US" sz="4400" dirty="0"/>
              <a:t>Standing in the Need of Prayer #519</a:t>
            </a:r>
            <a:br>
              <a:rPr lang="en-US" dirty="0"/>
            </a:br>
            <a:r>
              <a:rPr lang="en-US" sz="3200" dirty="0"/>
              <a:t>Call and response song</a:t>
            </a:r>
          </a:p>
        </p:txBody>
      </p:sp>
      <p:sp>
        <p:nvSpPr>
          <p:cNvPr id="3" name="Content Placeholder 2">
            <a:extLst>
              <a:ext uri="{FF2B5EF4-FFF2-40B4-BE49-F238E27FC236}">
                <a16:creationId xmlns:a16="http://schemas.microsoft.com/office/drawing/2014/main" id="{DB9ACA74-3A42-2FE7-F8B3-692D8AC3FB66}"/>
              </a:ext>
            </a:extLst>
          </p:cNvPr>
          <p:cNvSpPr>
            <a:spLocks noGrp="1"/>
          </p:cNvSpPr>
          <p:nvPr>
            <p:ph idx="1"/>
          </p:nvPr>
        </p:nvSpPr>
        <p:spPr>
          <a:xfrm>
            <a:off x="680321" y="2336872"/>
            <a:ext cx="10504146" cy="3767899"/>
          </a:xfrm>
        </p:spPr>
        <p:txBody>
          <a:bodyPr>
            <a:normAutofit lnSpcReduction="10000"/>
          </a:bodyPr>
          <a:lstStyle/>
          <a:p>
            <a:r>
              <a:rPr lang="en-US" sz="2800" dirty="0">
                <a:solidFill>
                  <a:schemeClr val="bg1"/>
                </a:solidFill>
              </a:rPr>
              <a:t>Praying gave slaves much comfort – a personal conversation with their Lord.</a:t>
            </a:r>
          </a:p>
          <a:p>
            <a:r>
              <a:rPr lang="en-US" sz="2800" dirty="0">
                <a:solidFill>
                  <a:schemeClr val="bg1"/>
                </a:solidFill>
              </a:rPr>
              <a:t>Sometimes owners looked down on praying because it was something they could not control or monitor. Slaves were often beaten if found praying.</a:t>
            </a:r>
          </a:p>
          <a:p>
            <a:r>
              <a:rPr lang="en-US" sz="2800" dirty="0">
                <a:solidFill>
                  <a:schemeClr val="bg1"/>
                </a:solidFill>
              </a:rPr>
              <a:t>Former slave William Robinson said:</a:t>
            </a:r>
          </a:p>
          <a:p>
            <a:pPr marL="0" indent="0" algn="ctr">
              <a:buNone/>
            </a:pPr>
            <a:r>
              <a:rPr lang="en-US" sz="2800" i="1" dirty="0">
                <a:solidFill>
                  <a:schemeClr val="bg1"/>
                </a:solidFill>
              </a:rPr>
              <a:t>“My mother had taught me to get on my knees and say my prayers, as far back as I can remember, yet I never knew the power there was in prayer.”</a:t>
            </a:r>
          </a:p>
          <a:p>
            <a:endParaRPr lang="en-US" dirty="0"/>
          </a:p>
        </p:txBody>
      </p:sp>
    </p:spTree>
    <p:extLst>
      <p:ext uri="{BB962C8B-B14F-4D97-AF65-F5344CB8AC3E}">
        <p14:creationId xmlns:p14="http://schemas.microsoft.com/office/powerpoint/2010/main" val="106871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80">
                                          <p:stCondLst>
                                            <p:cond delay="0"/>
                                          </p:stCondLst>
                                        </p:cTn>
                                        <p:tgtEl>
                                          <p:spTgt spid="3">
                                            <p:txEl>
                                              <p:pRg st="2" end="2"/>
                                            </p:txEl>
                                          </p:spTgt>
                                        </p:tgtEl>
                                      </p:cBhvr>
                                    </p:animEffect>
                                    <p:anim calcmode="lin" valueType="num">
                                      <p:cBhvr>
                                        <p:cTn id="2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xEl>
                                              <p:pRg st="2" end="2"/>
                                            </p:txEl>
                                          </p:spTgt>
                                        </p:tgtEl>
                                      </p:cBhvr>
                                      <p:to x="100000" y="60000"/>
                                    </p:animScale>
                                    <p:animScale>
                                      <p:cBhvr>
                                        <p:cTn id="30" dur="166" decel="50000">
                                          <p:stCondLst>
                                            <p:cond delay="676"/>
                                          </p:stCondLst>
                                        </p:cTn>
                                        <p:tgtEl>
                                          <p:spTgt spid="3">
                                            <p:txEl>
                                              <p:pRg st="2" end="2"/>
                                            </p:txEl>
                                          </p:spTgt>
                                        </p:tgtEl>
                                      </p:cBhvr>
                                      <p:to x="100000" y="100000"/>
                                    </p:animScale>
                                    <p:animScale>
                                      <p:cBhvr>
                                        <p:cTn id="31" dur="26">
                                          <p:stCondLst>
                                            <p:cond delay="1312"/>
                                          </p:stCondLst>
                                        </p:cTn>
                                        <p:tgtEl>
                                          <p:spTgt spid="3">
                                            <p:txEl>
                                              <p:pRg st="2" end="2"/>
                                            </p:txEl>
                                          </p:spTgt>
                                        </p:tgtEl>
                                      </p:cBhvr>
                                      <p:to x="100000" y="80000"/>
                                    </p:animScale>
                                    <p:animScale>
                                      <p:cBhvr>
                                        <p:cTn id="32" dur="166" decel="50000">
                                          <p:stCondLst>
                                            <p:cond delay="1338"/>
                                          </p:stCondLst>
                                        </p:cTn>
                                        <p:tgtEl>
                                          <p:spTgt spid="3">
                                            <p:txEl>
                                              <p:pRg st="2" end="2"/>
                                            </p:txEl>
                                          </p:spTgt>
                                        </p:tgtEl>
                                      </p:cBhvr>
                                      <p:to x="100000" y="100000"/>
                                    </p:animScale>
                                    <p:animScale>
                                      <p:cBhvr>
                                        <p:cTn id="33" dur="26">
                                          <p:stCondLst>
                                            <p:cond delay="1642"/>
                                          </p:stCondLst>
                                        </p:cTn>
                                        <p:tgtEl>
                                          <p:spTgt spid="3">
                                            <p:txEl>
                                              <p:pRg st="2" end="2"/>
                                            </p:txEl>
                                          </p:spTgt>
                                        </p:tgtEl>
                                      </p:cBhvr>
                                      <p:to x="100000" y="90000"/>
                                    </p:animScale>
                                    <p:animScale>
                                      <p:cBhvr>
                                        <p:cTn id="34" dur="166" decel="50000">
                                          <p:stCondLst>
                                            <p:cond delay="1668"/>
                                          </p:stCondLst>
                                        </p:cTn>
                                        <p:tgtEl>
                                          <p:spTgt spid="3">
                                            <p:txEl>
                                              <p:pRg st="2" end="2"/>
                                            </p:txEl>
                                          </p:spTgt>
                                        </p:tgtEl>
                                      </p:cBhvr>
                                      <p:to x="100000" y="100000"/>
                                    </p:animScale>
                                    <p:animScale>
                                      <p:cBhvr>
                                        <p:cTn id="35" dur="26">
                                          <p:stCondLst>
                                            <p:cond delay="1808"/>
                                          </p:stCondLst>
                                        </p:cTn>
                                        <p:tgtEl>
                                          <p:spTgt spid="3">
                                            <p:txEl>
                                              <p:pRg st="2" end="2"/>
                                            </p:txEl>
                                          </p:spTgt>
                                        </p:tgtEl>
                                      </p:cBhvr>
                                      <p:to x="100000" y="95000"/>
                                    </p:animScale>
                                    <p:animScale>
                                      <p:cBhvr>
                                        <p:cTn id="36" dur="166" decel="50000">
                                          <p:stCondLst>
                                            <p:cond delay="1834"/>
                                          </p:stCondLst>
                                        </p:cTn>
                                        <p:tgtEl>
                                          <p:spTgt spid="3">
                                            <p:txEl>
                                              <p:pRg st="2" end="2"/>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DF25DA-3011-0A36-5311-884FBD310E4D}"/>
              </a:ext>
            </a:extLst>
          </p:cNvPr>
          <p:cNvSpPr txBox="1"/>
          <p:nvPr/>
        </p:nvSpPr>
        <p:spPr>
          <a:xfrm>
            <a:off x="661307" y="522514"/>
            <a:ext cx="10719707" cy="5262979"/>
          </a:xfrm>
          <a:prstGeom prst="rect">
            <a:avLst/>
          </a:prstGeom>
          <a:noFill/>
        </p:spPr>
        <p:txBody>
          <a:bodyPr wrap="square" rtlCol="0">
            <a:spAutoFit/>
          </a:bodyPr>
          <a:lstStyle/>
          <a:p>
            <a:r>
              <a:rPr lang="en-US" sz="2800" dirty="0">
                <a:solidFill>
                  <a:schemeClr val="bg1"/>
                </a:solidFill>
              </a:rPr>
              <a:t>In 1874, Thomas </a:t>
            </a:r>
            <a:r>
              <a:rPr lang="en-US" sz="2800" dirty="0" err="1">
                <a:solidFill>
                  <a:schemeClr val="bg1"/>
                </a:solidFill>
              </a:rPr>
              <a:t>Fenner</a:t>
            </a:r>
            <a:r>
              <a:rPr lang="en-US" sz="2800" dirty="0">
                <a:solidFill>
                  <a:schemeClr val="bg1"/>
                </a:solidFill>
              </a:rPr>
              <a:t>, of the Hampton Institute in VA, pointed out that Spirituals were “rapidly passing away.” Understandably, the freed slave population was reluctant to re-live their painful past and preferred to sing other music that didn’t remind them of slavery.</a:t>
            </a:r>
          </a:p>
          <a:p>
            <a:endParaRPr lang="en-US" sz="2800" dirty="0">
              <a:solidFill>
                <a:schemeClr val="bg1"/>
              </a:solidFill>
            </a:endParaRPr>
          </a:p>
          <a:p>
            <a:r>
              <a:rPr lang="en-US" sz="2800" dirty="0">
                <a:solidFill>
                  <a:schemeClr val="bg1"/>
                </a:solidFill>
              </a:rPr>
              <a:t>He said:</a:t>
            </a:r>
          </a:p>
          <a:p>
            <a:pPr algn="ctr"/>
            <a:r>
              <a:rPr lang="en-US" sz="2800" i="1" dirty="0"/>
              <a:t>“the freedmen have an unfortunate inclination to despise it as a vestige of slavery. Those who learned songs in the old time – when it was a natural outpouring of their sorrows and longings, are dying off. If efforts are not made for its preservation the country will soon have lost this wonderful music of bondage.”</a:t>
            </a:r>
          </a:p>
        </p:txBody>
      </p:sp>
    </p:spTree>
    <p:extLst>
      <p:ext uri="{BB962C8B-B14F-4D97-AF65-F5344CB8AC3E}">
        <p14:creationId xmlns:p14="http://schemas.microsoft.com/office/powerpoint/2010/main" val="123332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 calcmode="lin" valueType="num">
                                      <p:cBhvr additive="base">
                                        <p:cTn id="11"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 calcmode="lin" valueType="num">
                                      <p:cBhvr>
                                        <p:cTn id="17"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CDDF9069892C419811B5F09B8B5FB7" ma:contentTypeVersion="3" ma:contentTypeDescription="Create a new document." ma:contentTypeScope="" ma:versionID="5fd406695a89c55ec8ad4abd0962f27c">
  <xsd:schema xmlns:xsd="http://www.w3.org/2001/XMLSchema" xmlns:xs="http://www.w3.org/2001/XMLSchema" xmlns:p="http://schemas.microsoft.com/office/2006/metadata/properties" xmlns:ns3="9afe57c2-c9ed-4651-bc74-609205c9c47e" targetNamespace="http://schemas.microsoft.com/office/2006/metadata/properties" ma:root="true" ma:fieldsID="08ef0713b0e67fecd6ab08dbb06638d1" ns3:_="">
    <xsd:import namespace="9afe57c2-c9ed-4651-bc74-609205c9c47e"/>
    <xsd:element name="properties">
      <xsd:complexType>
        <xsd:sequence>
          <xsd:element name="documentManagement">
            <xsd:complexType>
              <xsd:all>
                <xsd:element ref="ns3:MediaServiceMetadata" minOccurs="0"/>
                <xsd:element ref="ns3:MediaServiceFastMetadata"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fe57c2-c9ed-4651-bc74-609205c9c4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9afe57c2-c9ed-4651-bc74-609205c9c47e" xsi:nil="true"/>
  </documentManagement>
</p:properties>
</file>

<file path=customXml/itemProps1.xml><?xml version="1.0" encoding="utf-8"?>
<ds:datastoreItem xmlns:ds="http://schemas.openxmlformats.org/officeDocument/2006/customXml" ds:itemID="{604F4054-C0D2-4CC2-A41A-E2D53A9D1C04}">
  <ds:schemaRefs>
    <ds:schemaRef ds:uri="http://schemas.microsoft.com/sharepoint/v3/contenttype/forms"/>
  </ds:schemaRefs>
</ds:datastoreItem>
</file>

<file path=customXml/itemProps2.xml><?xml version="1.0" encoding="utf-8"?>
<ds:datastoreItem xmlns:ds="http://schemas.openxmlformats.org/officeDocument/2006/customXml" ds:itemID="{C79C3E6A-2837-4383-8D77-042D6F6C6A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fe57c2-c9ed-4651-bc74-609205c9c4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77568F-18BE-44EF-A038-2CAA35911004}">
  <ds:schemaRefs>
    <ds:schemaRef ds:uri="http://schemas.microsoft.com/office/infopath/2007/PartnerControls"/>
    <ds:schemaRef ds:uri="9afe57c2-c9ed-4651-bc74-609205c9c47e"/>
    <ds:schemaRef ds:uri="http://schemas.microsoft.com/office/2006/documentManagement/types"/>
    <ds:schemaRef ds:uri="http://purl.org/dc/elements/1.1/"/>
    <ds:schemaRef ds:uri="http://purl.org/dc/terms/"/>
    <ds:schemaRef ds:uri="http://schemas.microsoft.com/office/2006/metadata/properties"/>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TM04033917[[fn=Berlin]]</Template>
  <TotalTime>1573</TotalTime>
  <Words>1606</Words>
  <Application>Microsoft Office PowerPoint</Application>
  <PresentationFormat>Widescreen</PresentationFormat>
  <Paragraphs>70</Paragraphs>
  <Slides>17</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Proxima Nova</vt:lpstr>
      <vt:lpstr>Trebuchet MS</vt:lpstr>
      <vt:lpstr>Berlin</vt:lpstr>
      <vt:lpstr>Spirituals 3</vt:lpstr>
      <vt:lpstr>Hold On – sung by CheckDEMout Work, Freedom and Perseverance song </vt:lpstr>
      <vt:lpstr>Spirituals after the Civil War</vt:lpstr>
      <vt:lpstr>Guide My Feet #497 Freedom and Praise song</vt:lpstr>
      <vt:lpstr>The Fisk Jubilee singers</vt:lpstr>
      <vt:lpstr>PowerPoint Presentation</vt:lpstr>
      <vt:lpstr>My Soul’s Been Anchored in the Lord The Fisk Jubilee Singers</vt:lpstr>
      <vt:lpstr>Standing in the Need of Prayer #519 Call and response song</vt:lpstr>
      <vt:lpstr>PowerPoint Presentation</vt:lpstr>
      <vt:lpstr>Spirituals arranged for Choirs and soloists Late 1800s and early 1900s</vt:lpstr>
      <vt:lpstr>Give Me Jesus #409 a praise and deliverance song</vt:lpstr>
      <vt:lpstr>Spirituals influence later styles of music – The Blues </vt:lpstr>
      <vt:lpstr>Spirituals Influenced other styles of Music Gospel music</vt:lpstr>
      <vt:lpstr>Spirituals influenced other forms of music –  Ragtime and into Jazz</vt:lpstr>
      <vt:lpstr>Spirituals Influence later styles of music - everything else</vt:lpstr>
      <vt:lpstr>Every Time I Feel the Spirit #282 Praise song and Pentecost song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Spirituals 3</dc:title>
  <dc:creator>Eric</dc:creator>
  <cp:lastModifiedBy>Eric</cp:lastModifiedBy>
  <cp:revision>2</cp:revision>
  <dcterms:created xsi:type="dcterms:W3CDTF">2023-02-14T18:55:46Z</dcterms:created>
  <dcterms:modified xsi:type="dcterms:W3CDTF">2023-02-16T17:41:41Z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0x01010055CDDF9069892C419811B5F09B8B5FB7</vt:lpwstr>
  </property>
</Properties>
</file>