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57" r:id="rId7"/>
    <p:sldId id="258" r:id="rId8"/>
    <p:sldId id="260" r:id="rId9"/>
    <p:sldId id="261" r:id="rId10"/>
    <p:sldId id="262" r:id="rId11"/>
    <p:sldId id="263" r:id="rId12"/>
    <p:sldId id="264" r:id="rId13"/>
    <p:sldId id="265" r:id="rId14"/>
    <p:sldId id="266" r:id="rId15"/>
    <p:sldId id="268" r:id="rId16"/>
    <p:sldId id="269" r:id="rId17"/>
    <p:sldId id="270" r:id="rId18"/>
    <p:sldId id="271"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8E8EF-7650-41DB-9CD6-1350A6E35770}" v="75" dt="2023-02-02T20:11:43.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DCE74E9-E977-43B4-9CC9-943B72A586B5}" type="datetimeFigureOut">
              <a:rPr lang="en-US" smtClean="0"/>
              <a:t>02/10/2023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65748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220471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53917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6EC01F-73CA-4A2A-8FC1-709A87F7209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019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67640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CE74E9-E977-43B4-9CC9-943B72A586B5}" type="datetimeFigureOut">
              <a:rPr lang="en-US" smtClean="0"/>
              <a:t>02/10/2023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366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CE74E9-E977-43B4-9CC9-943B72A586B5}" type="datetimeFigureOut">
              <a:rPr lang="en-US" smtClean="0"/>
              <a:t>02/10/2023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3380185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E74E9-E977-43B4-9CC9-943B72A586B5}"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227344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DCE74E9-E977-43B4-9CC9-943B72A586B5}" type="datetimeFigureOut">
              <a:rPr lang="en-US" smtClean="0"/>
              <a:t>02/10/2023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205497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E74E9-E977-43B4-9CC9-943B72A586B5}"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36910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DCE74E9-E977-43B4-9CC9-943B72A586B5}" type="datetimeFigureOut">
              <a:rPr lang="en-US" smtClean="0"/>
              <a:t>02/10/2023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378387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87773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CE74E9-E977-43B4-9CC9-943B72A586B5}" type="datetimeFigureOut">
              <a:rPr lang="en-US" smtClean="0"/>
              <a:t>02/10/2023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78856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CE74E9-E977-43B4-9CC9-943B72A586B5}" type="datetimeFigureOut">
              <a:rPr lang="en-US" smtClean="0"/>
              <a:t>02/10/2023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258886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E74E9-E977-43B4-9CC9-943B72A586B5}" type="datetimeFigureOut">
              <a:rPr lang="en-US" smtClean="0"/>
              <a:t>02/10/2023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141396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393890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E74E9-E977-43B4-9CC9-943B72A586B5}"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C01F-73CA-4A2A-8FC1-709A87F7209D}" type="slidenum">
              <a:rPr lang="en-US" smtClean="0"/>
              <a:t>‹#›</a:t>
            </a:fld>
            <a:endParaRPr lang="en-US"/>
          </a:p>
        </p:txBody>
      </p:sp>
    </p:spTree>
    <p:extLst>
      <p:ext uri="{BB962C8B-B14F-4D97-AF65-F5344CB8AC3E}">
        <p14:creationId xmlns:p14="http://schemas.microsoft.com/office/powerpoint/2010/main" val="241619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CE74E9-E977-43B4-9CC9-943B72A586B5}" type="datetimeFigureOut">
              <a:rPr lang="en-US" smtClean="0"/>
              <a:t>02/10/2023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6EC01F-73CA-4A2A-8FC1-709A87F7209D}" type="slidenum">
              <a:rPr lang="en-US" smtClean="0"/>
              <a:t>‹#›</a:t>
            </a:fld>
            <a:endParaRPr lang="en-US"/>
          </a:p>
        </p:txBody>
      </p:sp>
    </p:spTree>
    <p:extLst>
      <p:ext uri="{BB962C8B-B14F-4D97-AF65-F5344CB8AC3E}">
        <p14:creationId xmlns:p14="http://schemas.microsoft.com/office/powerpoint/2010/main" val="14697966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https://www.youtube.com/embed/RuZ_4QW9By8?feature=oembed" TargetMode="Externa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https://poets.org/poet/james-weldon-johnson" TargetMode="Externa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DuOqiLr3pe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3OjHIhLCDs?feature=oembed" TargetMode="Externa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0740-73C8-4EB3-602C-A504C88AACE4}"/>
              </a:ext>
            </a:extLst>
          </p:cNvPr>
          <p:cNvSpPr>
            <a:spLocks noGrp="1"/>
          </p:cNvSpPr>
          <p:nvPr>
            <p:ph type="ctrTitle"/>
          </p:nvPr>
        </p:nvSpPr>
        <p:spPr/>
        <p:txBody>
          <a:bodyPr>
            <a:normAutofit/>
          </a:bodyPr>
          <a:lstStyle/>
          <a:p>
            <a:pPr algn="ctr"/>
            <a:r>
              <a:rPr lang="en-US" sz="8800" dirty="0">
                <a:latin typeface="Antique Olive Compact" panose="020B0904030504030204" pitchFamily="34" charset="0"/>
              </a:rPr>
              <a:t>Spirituals 1</a:t>
            </a:r>
          </a:p>
        </p:txBody>
      </p:sp>
      <p:sp>
        <p:nvSpPr>
          <p:cNvPr id="3" name="Subtitle 2">
            <a:extLst>
              <a:ext uri="{FF2B5EF4-FFF2-40B4-BE49-F238E27FC236}">
                <a16:creationId xmlns:a16="http://schemas.microsoft.com/office/drawing/2014/main" id="{78555B97-2BED-0077-50C5-D182C0686F6C}"/>
              </a:ext>
            </a:extLst>
          </p:cNvPr>
          <p:cNvSpPr>
            <a:spLocks noGrp="1"/>
          </p:cNvSpPr>
          <p:nvPr>
            <p:ph type="subTitle" idx="1"/>
          </p:nvPr>
        </p:nvSpPr>
        <p:spPr/>
        <p:txBody>
          <a:bodyPr>
            <a:normAutofit/>
          </a:bodyPr>
          <a:lstStyle/>
          <a:p>
            <a:pPr algn="ctr"/>
            <a:r>
              <a:rPr lang="en-US" sz="4000" dirty="0"/>
              <a:t>Slave History and the Songs they sing!</a:t>
            </a:r>
          </a:p>
        </p:txBody>
      </p:sp>
    </p:spTree>
    <p:custDataLst>
      <p:tags r:id="rId1"/>
    </p:custDataLst>
    <p:extLst>
      <p:ext uri="{BB962C8B-B14F-4D97-AF65-F5344CB8AC3E}">
        <p14:creationId xmlns:p14="http://schemas.microsoft.com/office/powerpoint/2010/main" val="2750396252"/>
      </p:ext>
    </p:extLst>
  </p:cSld>
  <p:clrMapOvr>
    <a:masterClrMapping/>
  </p:clrMapOvr>
  <mc:AlternateContent xmlns:mc="http://schemas.openxmlformats.org/markup-compatibility/2006">
    <mc:Choice xmlns:p14="http://schemas.microsoft.com/office/powerpoint/2010/main" Requires="p14">
      <p:transition spd="slow" p14:dur="2000" advTm="10281"/>
    </mc:Choice>
    <mc:Fallback>
      <p:transition spd="slow" advTm="10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2693-3811-52A3-EC7B-629AC62DEFBC}"/>
              </a:ext>
            </a:extLst>
          </p:cNvPr>
          <p:cNvSpPr>
            <a:spLocks noGrp="1"/>
          </p:cNvSpPr>
          <p:nvPr>
            <p:ph type="title"/>
          </p:nvPr>
        </p:nvSpPr>
        <p:spPr>
          <a:xfrm>
            <a:off x="4932861" y="639118"/>
            <a:ext cx="6873240" cy="616131"/>
          </a:xfrm>
        </p:spPr>
        <p:txBody>
          <a:bodyPr>
            <a:normAutofit fontScale="90000"/>
          </a:bodyPr>
          <a:lstStyle/>
          <a:p>
            <a:pPr algn="ctr">
              <a:lnSpc>
                <a:spcPct val="150000"/>
              </a:lnSpc>
            </a:pPr>
            <a:r>
              <a:rPr lang="en-US" dirty="0"/>
              <a:t>My Lord, what a morning,</a:t>
            </a:r>
            <a:br>
              <a:rPr lang="en-US" dirty="0"/>
            </a:br>
            <a:r>
              <a:rPr lang="en-US" sz="2200" dirty="0"/>
              <a:t>A judgement Day Song</a:t>
            </a:r>
          </a:p>
        </p:txBody>
      </p:sp>
      <p:pic>
        <p:nvPicPr>
          <p:cNvPr id="5" name="Online Media 4" title="My Lord What A Morning sung by Marian Anderson LYRIC VIDEO">
            <a:hlinkClick r:id="" action="ppaction://media"/>
            <a:extLst>
              <a:ext uri="{FF2B5EF4-FFF2-40B4-BE49-F238E27FC236}">
                <a16:creationId xmlns:a16="http://schemas.microsoft.com/office/drawing/2014/main" id="{01E5AFE0-AD58-BAAD-D843-04D3DBA2A21E}"/>
              </a:ext>
            </a:extLst>
          </p:cNvPr>
          <p:cNvPicPr>
            <a:picLocks noRot="1" noChangeAspect="1"/>
          </p:cNvPicPr>
          <p:nvPr>
            <a:videoFile r:link="rId2"/>
          </p:nvPr>
        </p:nvPicPr>
        <p:blipFill>
          <a:blip r:embed="rId4"/>
          <a:stretch>
            <a:fillRect/>
          </a:stretch>
        </p:blipFill>
        <p:spPr>
          <a:xfrm>
            <a:off x="1280159" y="1412003"/>
            <a:ext cx="9152443" cy="5094263"/>
          </a:xfrm>
          <a:prstGeom prst="rect">
            <a:avLst/>
          </a:prstGeom>
        </p:spPr>
      </p:pic>
    </p:spTree>
    <p:custDataLst>
      <p:tags r:id="rId1"/>
    </p:custDataLst>
    <p:extLst>
      <p:ext uri="{BB962C8B-B14F-4D97-AF65-F5344CB8AC3E}">
        <p14:creationId xmlns:p14="http://schemas.microsoft.com/office/powerpoint/2010/main" val="1088075198"/>
      </p:ext>
    </p:extLst>
  </p:cSld>
  <p:clrMapOvr>
    <a:masterClrMapping/>
  </p:clrMapOvr>
  <mc:AlternateContent xmlns:mc="http://schemas.openxmlformats.org/markup-compatibility/2006">
    <mc:Choice xmlns:p14="http://schemas.microsoft.com/office/powerpoint/2010/main" Requires="p14">
      <p:transition spd="slow" p14:dur="2000" advTm="228426"/>
    </mc:Choice>
    <mc:Fallback>
      <p:transition spd="slow" advTm="228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
                </p:tgtEl>
              </p:cMediaNode>
            </p:vide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extLst>
    <p:ext uri="{E180D4A7-C9FB-4DFB-919C-405C955672EB}">
      <p14:showEvtLst xmlns:p14="http://schemas.microsoft.com/office/powerpoint/2010/main">
        <p14:playEvt time="225624" objId="5"/>
        <p14:pauseEvt time="228426" objId="5"/>
        <p14:stopEvt time="228426"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868-52EF-5924-1826-0654E9116FDE}"/>
              </a:ext>
            </a:extLst>
          </p:cNvPr>
          <p:cNvSpPr>
            <a:spLocks noGrp="1"/>
          </p:cNvSpPr>
          <p:nvPr>
            <p:ph type="title"/>
          </p:nvPr>
        </p:nvSpPr>
        <p:spPr>
          <a:xfrm>
            <a:off x="4528930" y="195944"/>
            <a:ext cx="6873240" cy="1475340"/>
          </a:xfrm>
        </p:spPr>
        <p:txBody>
          <a:bodyPr>
            <a:normAutofit fontScale="90000"/>
          </a:bodyPr>
          <a:lstStyle/>
          <a:p>
            <a:pPr algn="ctr">
              <a:lnSpc>
                <a:spcPct val="150000"/>
              </a:lnSpc>
            </a:pPr>
            <a:r>
              <a:rPr lang="en-US" dirty="0"/>
              <a:t>This Little light of mine (#525) </a:t>
            </a:r>
            <a:br>
              <a:rPr lang="en-US" dirty="0"/>
            </a:br>
            <a:r>
              <a:rPr lang="en-US" sz="2000" dirty="0"/>
              <a:t>a joy of salvation song </a:t>
            </a:r>
            <a:br>
              <a:rPr lang="en-US" sz="2000" dirty="0"/>
            </a:br>
            <a:r>
              <a:rPr lang="en-US" sz="2000" dirty="0"/>
              <a:t>and a civil rights anthem</a:t>
            </a:r>
          </a:p>
        </p:txBody>
      </p:sp>
      <p:pic>
        <p:nvPicPr>
          <p:cNvPr id="6" name="Picture Placeholder 5" descr="A person with his arms crossed&#10;&#10;Description automatically generated with medium confidence">
            <a:extLst>
              <a:ext uri="{FF2B5EF4-FFF2-40B4-BE49-F238E27FC236}">
                <a16:creationId xmlns:a16="http://schemas.microsoft.com/office/drawing/2014/main" id="{4D1874D2-59E4-F6C4-56E2-A8801657D58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200" r="23200"/>
          <a:stretch>
            <a:fillRect/>
          </a:stretch>
        </p:blipFill>
        <p:spPr>
          <a:xfrm>
            <a:off x="477458" y="390477"/>
            <a:ext cx="3644962" cy="6103088"/>
          </a:xfrm>
        </p:spPr>
      </p:pic>
      <p:sp>
        <p:nvSpPr>
          <p:cNvPr id="4" name="Text Placeholder 3">
            <a:extLst>
              <a:ext uri="{FF2B5EF4-FFF2-40B4-BE49-F238E27FC236}">
                <a16:creationId xmlns:a16="http://schemas.microsoft.com/office/drawing/2014/main" id="{52F3BD83-8B27-4161-8920-85D2D6561B07}"/>
              </a:ext>
            </a:extLst>
          </p:cNvPr>
          <p:cNvSpPr>
            <a:spLocks noGrp="1"/>
          </p:cNvSpPr>
          <p:nvPr>
            <p:ph type="body" sz="half" idx="2"/>
          </p:nvPr>
        </p:nvSpPr>
        <p:spPr>
          <a:xfrm>
            <a:off x="4632962" y="1881757"/>
            <a:ext cx="6873240" cy="4611808"/>
          </a:xfrm>
        </p:spPr>
        <p:txBody>
          <a:bodyPr>
            <a:normAutofit/>
          </a:bodyPr>
          <a:lstStyle/>
          <a:p>
            <a:pPr marL="342900" indent="-342900">
              <a:buFont typeface="Arial" panose="020B0604020202020204" pitchFamily="34" charset="0"/>
              <a:buChar char="•"/>
            </a:pPr>
            <a:r>
              <a:rPr lang="en-US" sz="2000" dirty="0"/>
              <a:t>Some claim the song takes its theme from some of Jesus's remarks to his followers. </a:t>
            </a:r>
          </a:p>
          <a:p>
            <a:pPr marL="342900" indent="-342900">
              <a:buFont typeface="Arial" panose="020B0604020202020204" pitchFamily="34" charset="0"/>
              <a:buChar char="•"/>
            </a:pPr>
            <a:r>
              <a:rPr lang="en-US" sz="2000" dirty="0"/>
              <a:t>Matthew 5:14-16 of the King James Version gives: "Ye are the light of the world. A city that is set on a hill cannot be hid. Neither do men light a candle and put it under a bushel, but on a candlestick; and it giveth light unto all that are in the house. Let your light shine before men, that they may see your good works and give glory to your Father who is in heaven." </a:t>
            </a:r>
          </a:p>
          <a:p>
            <a:pPr marL="342900" indent="-342900">
              <a:buFont typeface="Arial" panose="020B0604020202020204" pitchFamily="34" charset="0"/>
              <a:buChar char="•"/>
            </a:pPr>
            <a:r>
              <a:rPr lang="en-US" sz="2000" dirty="0"/>
              <a:t>The parallel passage in Luke 11:33 of the King James Version gives: "No man, when he hath lighted a candle, put it in a secret place, neither under a bushel, but on a candlestick, that they which come in may see the light."</a:t>
            </a:r>
          </a:p>
        </p:txBody>
      </p:sp>
    </p:spTree>
    <p:custDataLst>
      <p:tags r:id="rId1"/>
    </p:custDataLst>
    <p:extLst>
      <p:ext uri="{BB962C8B-B14F-4D97-AF65-F5344CB8AC3E}">
        <p14:creationId xmlns:p14="http://schemas.microsoft.com/office/powerpoint/2010/main" val="2716665216"/>
      </p:ext>
    </p:extLst>
  </p:cSld>
  <p:clrMapOvr>
    <a:masterClrMapping/>
  </p:clrMapOvr>
  <mc:AlternateContent xmlns:mc="http://schemas.openxmlformats.org/markup-compatibility/2006">
    <mc:Choice xmlns:p14="http://schemas.microsoft.com/office/powerpoint/2010/main" Requires="p14">
      <p:transition spd="slow" p14:dur="2000" advTm="36041"/>
    </mc:Choice>
    <mc:Fallback>
      <p:transition spd="slow" advTm="36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57C3-3F26-EEDE-52B1-0F1FD9D703D4}"/>
              </a:ext>
            </a:extLst>
          </p:cNvPr>
          <p:cNvSpPr>
            <a:spLocks noGrp="1"/>
          </p:cNvSpPr>
          <p:nvPr>
            <p:ph type="title"/>
          </p:nvPr>
        </p:nvSpPr>
        <p:spPr>
          <a:xfrm>
            <a:off x="1679122" y="2389066"/>
            <a:ext cx="8610600" cy="1293028"/>
          </a:xfrm>
        </p:spPr>
        <p:txBody>
          <a:bodyPr/>
          <a:lstStyle/>
          <a:p>
            <a:r>
              <a:rPr lang="en-US" dirty="0"/>
              <a:t>Any Discussion or Questions?</a:t>
            </a:r>
          </a:p>
        </p:txBody>
      </p:sp>
    </p:spTree>
    <p:custDataLst>
      <p:tags r:id="rId1"/>
    </p:custDataLst>
    <p:extLst>
      <p:ext uri="{BB962C8B-B14F-4D97-AF65-F5344CB8AC3E}">
        <p14:creationId xmlns:p14="http://schemas.microsoft.com/office/powerpoint/2010/main" val="4109689655"/>
      </p:ext>
    </p:extLst>
  </p:cSld>
  <p:clrMapOvr>
    <a:masterClrMapping/>
  </p:clrMapOvr>
  <mc:AlternateContent xmlns:mc="http://schemas.openxmlformats.org/markup-compatibility/2006">
    <mc:Choice xmlns:p14="http://schemas.microsoft.com/office/powerpoint/2010/main" Requires="p14">
      <p:transition spd="slow" p14:dur="2000" advTm="5553"/>
    </mc:Choice>
    <mc:Fallback>
      <p:transition spd="slow" advTm="5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F5A9-6681-FBD5-29AB-EB07B4475CA8}"/>
              </a:ext>
            </a:extLst>
          </p:cNvPr>
          <p:cNvSpPr>
            <a:spLocks noGrp="1"/>
          </p:cNvSpPr>
          <p:nvPr>
            <p:ph type="title"/>
          </p:nvPr>
        </p:nvSpPr>
        <p:spPr>
          <a:xfrm>
            <a:off x="2389415" y="478623"/>
            <a:ext cx="8610600" cy="1293028"/>
          </a:xfrm>
        </p:spPr>
        <p:txBody>
          <a:bodyPr>
            <a:normAutofit fontScale="90000"/>
          </a:bodyPr>
          <a:lstStyle/>
          <a:p>
            <a:pPr algn="l" rtl="0">
              <a:spcBef>
                <a:spcPts val="0"/>
              </a:spcBef>
              <a:spcAft>
                <a:spcPts val="0"/>
              </a:spcAft>
            </a:pPr>
            <a:r>
              <a:rPr lang="en-US" sz="4400" b="1" i="1" u="none" strike="noStrike" dirty="0">
                <a:solidFill>
                  <a:srgbClr val="EEEEEE"/>
                </a:solidFill>
                <a:effectLst/>
                <a:latin typeface="Lucida Calligraphy" panose="03010101010101010101" pitchFamily="66" charset="0"/>
                <a:cs typeface="Angsana New" panose="020B0502040204020203" pitchFamily="18" charset="-34"/>
              </a:rPr>
              <a:t>The Gift to Sing</a:t>
            </a:r>
            <a:br>
              <a:rPr lang="en-US" dirty="0">
                <a:effectLst/>
                <a:latin typeface="Lucida Calligraphy" panose="03010101010101010101" pitchFamily="66" charset="0"/>
                <a:cs typeface="Angsana New" panose="020B0502040204020203" pitchFamily="18" charset="-34"/>
              </a:rPr>
            </a:br>
            <a:r>
              <a:rPr lang="en-US" sz="2200" b="0" i="0" u="none" strike="noStrike" dirty="0">
                <a:solidFill>
                  <a:srgbClr val="EEEEEE"/>
                </a:solidFill>
                <a:effectLst/>
                <a:latin typeface="+mn-lt"/>
                <a:cs typeface="Angsana New" panose="020B0502040204020203" pitchFamily="18" charset="-34"/>
                <a:hlinkClick r:id="rId3"/>
              </a:rPr>
              <a:t>James Weldon Johnson</a:t>
            </a:r>
            <a:r>
              <a:rPr lang="en-US" sz="2200" b="0" i="0" u="none" strike="noStrike" dirty="0">
                <a:solidFill>
                  <a:srgbClr val="EEEEEE"/>
                </a:solidFill>
                <a:effectLst/>
                <a:latin typeface="+mn-lt"/>
                <a:cs typeface="Angsana New" panose="020B0502040204020203" pitchFamily="18" charset="-34"/>
              </a:rPr>
              <a:t> - 1871-1938</a:t>
            </a:r>
            <a:br>
              <a:rPr lang="en-US" dirty="0">
                <a:effectLst/>
                <a:latin typeface="Lucida Calligraphy" panose="03010101010101010101" pitchFamily="66" charset="0"/>
                <a:cs typeface="Angsana New" panose="020B0502040204020203" pitchFamily="18" charset="-34"/>
              </a:rPr>
            </a:br>
            <a:endParaRPr lang="en-US" dirty="0">
              <a:latin typeface="Lucida Calligraphy" panose="03010101010101010101" pitchFamily="66" charset="0"/>
              <a:cs typeface="Angsana New" panose="020B0502040204020203" pitchFamily="18" charset="-34"/>
            </a:endParaRPr>
          </a:p>
        </p:txBody>
      </p:sp>
      <p:sp>
        <p:nvSpPr>
          <p:cNvPr id="3" name="Content Placeholder 2">
            <a:extLst>
              <a:ext uri="{FF2B5EF4-FFF2-40B4-BE49-F238E27FC236}">
                <a16:creationId xmlns:a16="http://schemas.microsoft.com/office/drawing/2014/main" id="{D40E75B5-33A4-6059-37EB-76518AFCABD8}"/>
              </a:ext>
            </a:extLst>
          </p:cNvPr>
          <p:cNvSpPr>
            <a:spLocks noGrp="1"/>
          </p:cNvSpPr>
          <p:nvPr>
            <p:ph sz="half" idx="1"/>
          </p:nvPr>
        </p:nvSpPr>
        <p:spPr>
          <a:xfrm>
            <a:off x="274452" y="1253094"/>
            <a:ext cx="8882743" cy="4777811"/>
          </a:xfrm>
        </p:spPr>
        <p:txBody>
          <a:bodyPr>
            <a:noAutofit/>
          </a:bodyPr>
          <a:lstStyle/>
          <a:p>
            <a:pPr marL="0" indent="0" rtl="0">
              <a:lnSpc>
                <a:spcPct val="150000"/>
              </a:lnSpc>
              <a:spcBef>
                <a:spcPts val="0"/>
              </a:spcBef>
              <a:spcAft>
                <a:spcPts val="1200"/>
              </a:spcAft>
              <a:buNone/>
            </a:pPr>
            <a:r>
              <a:rPr lang="en-US" sz="4000" b="1" i="0" u="none" strike="noStrike" dirty="0">
                <a:solidFill>
                  <a:srgbClr val="EEEEEE"/>
                </a:solidFill>
                <a:effectLst/>
                <a:latin typeface="Sorts Mill Goudy"/>
              </a:rPr>
              <a:t>Sometimes the mist overhangs my path,</a:t>
            </a:r>
            <a:endParaRPr lang="en-US" sz="4000" dirty="0">
              <a:effectLst/>
            </a:endParaRPr>
          </a:p>
          <a:p>
            <a:pPr marL="0" indent="0" rtl="0">
              <a:lnSpc>
                <a:spcPct val="150000"/>
              </a:lnSpc>
              <a:spcBef>
                <a:spcPts val="0"/>
              </a:spcBef>
              <a:spcAft>
                <a:spcPts val="1200"/>
              </a:spcAft>
              <a:buNone/>
            </a:pPr>
            <a:r>
              <a:rPr lang="en-US" sz="4000" b="1" i="0" u="none" strike="noStrike" dirty="0">
                <a:solidFill>
                  <a:srgbClr val="EEEEEE"/>
                </a:solidFill>
                <a:effectLst/>
                <a:latin typeface="Sorts Mill Goudy"/>
              </a:rPr>
              <a:t>And blackening clouds about me cling;</a:t>
            </a:r>
            <a:endParaRPr lang="en-US" sz="4000" dirty="0">
              <a:effectLst/>
            </a:endParaRPr>
          </a:p>
          <a:p>
            <a:pPr marL="0" indent="0" rtl="0">
              <a:lnSpc>
                <a:spcPct val="150000"/>
              </a:lnSpc>
              <a:spcBef>
                <a:spcPts val="0"/>
              </a:spcBef>
              <a:spcAft>
                <a:spcPts val="1200"/>
              </a:spcAft>
              <a:buNone/>
            </a:pPr>
            <a:r>
              <a:rPr lang="en-US" sz="4000" b="1" i="0" u="none" strike="noStrike" dirty="0">
                <a:solidFill>
                  <a:srgbClr val="EEEEEE"/>
                </a:solidFill>
                <a:effectLst/>
                <a:latin typeface="Sorts Mill Goudy"/>
              </a:rPr>
              <a:t>But, oh, I have a magic way</a:t>
            </a:r>
            <a:endParaRPr lang="en-US" sz="4000" dirty="0">
              <a:effectLst/>
            </a:endParaRPr>
          </a:p>
          <a:p>
            <a:pPr marL="0" indent="0" rtl="0">
              <a:lnSpc>
                <a:spcPct val="150000"/>
              </a:lnSpc>
              <a:spcBef>
                <a:spcPts val="0"/>
              </a:spcBef>
              <a:spcAft>
                <a:spcPts val="1200"/>
              </a:spcAft>
              <a:buNone/>
            </a:pPr>
            <a:r>
              <a:rPr lang="en-US" sz="4000" b="1" i="0" u="none" strike="noStrike" dirty="0">
                <a:solidFill>
                  <a:srgbClr val="EEEEEE"/>
                </a:solidFill>
                <a:effectLst/>
                <a:latin typeface="Sorts Mill Goudy"/>
              </a:rPr>
              <a:t>To turn the gloom to cheerful day—</a:t>
            </a:r>
            <a:endParaRPr lang="en-US" sz="4000" dirty="0">
              <a:effectLst/>
            </a:endParaRPr>
          </a:p>
          <a:p>
            <a:pPr marL="0" indent="0" rtl="0">
              <a:lnSpc>
                <a:spcPct val="150000"/>
              </a:lnSpc>
              <a:spcBef>
                <a:spcPts val="0"/>
              </a:spcBef>
              <a:spcAft>
                <a:spcPts val="1200"/>
              </a:spcAft>
              <a:buNone/>
            </a:pPr>
            <a:r>
              <a:rPr lang="en-US" sz="4000" b="1" i="0" u="none" strike="noStrike" dirty="0">
                <a:solidFill>
                  <a:srgbClr val="EEEEEE"/>
                </a:solidFill>
                <a:effectLst/>
                <a:latin typeface="Sorts Mill Goudy"/>
              </a:rPr>
              <a:t>   I softly sing.</a:t>
            </a:r>
            <a:endParaRPr lang="en-US" sz="4000" dirty="0">
              <a:effectLst/>
            </a:endParaRPr>
          </a:p>
        </p:txBody>
      </p:sp>
      <p:pic>
        <p:nvPicPr>
          <p:cNvPr id="6" name="Content Placeholder 5" descr="A person in a suit&#10;&#10;Description automatically generated with medium confidence">
            <a:extLst>
              <a:ext uri="{FF2B5EF4-FFF2-40B4-BE49-F238E27FC236}">
                <a16:creationId xmlns:a16="http://schemas.microsoft.com/office/drawing/2014/main" id="{6DE5809C-9EBB-BAC2-DACE-D8D6F33CE47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899071" y="545795"/>
            <a:ext cx="3018477" cy="4630361"/>
          </a:xfrm>
        </p:spPr>
      </p:pic>
    </p:spTree>
    <p:custDataLst>
      <p:tags r:id="rId1"/>
    </p:custDataLst>
    <p:extLst>
      <p:ext uri="{BB962C8B-B14F-4D97-AF65-F5344CB8AC3E}">
        <p14:creationId xmlns:p14="http://schemas.microsoft.com/office/powerpoint/2010/main" val="4133263402"/>
      </p:ext>
    </p:extLst>
  </p:cSld>
  <p:clrMapOvr>
    <a:masterClrMapping/>
  </p:clrMapOvr>
  <mc:AlternateContent xmlns:mc="http://schemas.openxmlformats.org/markup-compatibility/2006">
    <mc:Choice xmlns:p14="http://schemas.microsoft.com/office/powerpoint/2010/main" Requires="p14">
      <p:transition spd="slow" p14:dur="2000" advTm="21405"/>
    </mc:Choice>
    <mc:Fallback>
      <p:transition spd="slow" advTm="21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0E8A-95C3-10CF-7CC4-3AE67AF7B3BC}"/>
              </a:ext>
            </a:extLst>
          </p:cNvPr>
          <p:cNvSpPr>
            <a:spLocks noGrp="1"/>
          </p:cNvSpPr>
          <p:nvPr>
            <p:ph type="title"/>
          </p:nvPr>
        </p:nvSpPr>
        <p:spPr>
          <a:xfrm flipH="1">
            <a:off x="11506199" y="1861457"/>
            <a:ext cx="45719" cy="1959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9A8731F-E223-A1C0-69AA-950113529C3F}"/>
              </a:ext>
            </a:extLst>
          </p:cNvPr>
          <p:cNvSpPr>
            <a:spLocks noGrp="1"/>
          </p:cNvSpPr>
          <p:nvPr>
            <p:ph idx="1"/>
          </p:nvPr>
        </p:nvSpPr>
        <p:spPr>
          <a:xfrm>
            <a:off x="1134836" y="775608"/>
            <a:ext cx="10820400" cy="5140999"/>
          </a:xfrm>
        </p:spPr>
        <p:txBody>
          <a:bodyPr>
            <a:normAutofit fontScale="92500" lnSpcReduction="20000"/>
          </a:bodyPr>
          <a:lstStyle/>
          <a:p>
            <a:pPr marL="0" indent="0" rtl="0">
              <a:lnSpc>
                <a:spcPct val="150000"/>
              </a:lnSpc>
              <a:spcBef>
                <a:spcPts val="0"/>
              </a:spcBef>
              <a:spcAft>
                <a:spcPts val="1200"/>
              </a:spcAft>
              <a:buNone/>
            </a:pPr>
            <a:r>
              <a:rPr lang="en-US" sz="4400" b="1" i="0" u="none" strike="noStrike" dirty="0">
                <a:solidFill>
                  <a:srgbClr val="EEEEEE"/>
                </a:solidFill>
                <a:effectLst/>
              </a:rPr>
              <a:t>And if the way grows darker still,</a:t>
            </a:r>
            <a:endParaRPr lang="en-US" sz="4400" dirty="0">
              <a:effectLst/>
            </a:endParaRPr>
          </a:p>
          <a:p>
            <a:pPr marL="0" indent="0" rtl="0">
              <a:lnSpc>
                <a:spcPct val="150000"/>
              </a:lnSpc>
              <a:spcBef>
                <a:spcPts val="0"/>
              </a:spcBef>
              <a:spcAft>
                <a:spcPts val="1200"/>
              </a:spcAft>
              <a:buNone/>
            </a:pPr>
            <a:r>
              <a:rPr lang="en-US" sz="4400" b="1" i="0" u="none" strike="noStrike" dirty="0">
                <a:solidFill>
                  <a:srgbClr val="EEEEEE"/>
                </a:solidFill>
                <a:effectLst/>
              </a:rPr>
              <a:t>Shadowed by Sorrow’s somber wing,</a:t>
            </a:r>
            <a:endParaRPr lang="en-US" sz="4400" dirty="0">
              <a:effectLst/>
            </a:endParaRPr>
          </a:p>
          <a:p>
            <a:pPr marL="0" indent="0" rtl="0">
              <a:lnSpc>
                <a:spcPct val="150000"/>
              </a:lnSpc>
              <a:spcBef>
                <a:spcPts val="0"/>
              </a:spcBef>
              <a:spcAft>
                <a:spcPts val="1200"/>
              </a:spcAft>
              <a:buNone/>
            </a:pPr>
            <a:r>
              <a:rPr lang="en-US" sz="4400" b="1" i="0" u="none" strike="noStrike" dirty="0">
                <a:solidFill>
                  <a:srgbClr val="EEEEEE"/>
                </a:solidFill>
                <a:effectLst/>
              </a:rPr>
              <a:t>With glad defiance in my throat,</a:t>
            </a:r>
            <a:endParaRPr lang="en-US" sz="4400" dirty="0">
              <a:effectLst/>
            </a:endParaRPr>
          </a:p>
          <a:p>
            <a:pPr marL="0" indent="0" rtl="0">
              <a:lnSpc>
                <a:spcPct val="150000"/>
              </a:lnSpc>
              <a:spcBef>
                <a:spcPts val="0"/>
              </a:spcBef>
              <a:spcAft>
                <a:spcPts val="1200"/>
              </a:spcAft>
              <a:buNone/>
            </a:pPr>
            <a:r>
              <a:rPr lang="en-US" sz="4400" b="1" i="0" u="none" strike="noStrike" dirty="0">
                <a:solidFill>
                  <a:srgbClr val="EEEEEE"/>
                </a:solidFill>
                <a:effectLst/>
              </a:rPr>
              <a:t>I pierce the darkness with a note,</a:t>
            </a:r>
            <a:endParaRPr lang="en-US" sz="4400" dirty="0">
              <a:effectLst/>
            </a:endParaRPr>
          </a:p>
          <a:p>
            <a:pPr marL="0" indent="0" rtl="0">
              <a:lnSpc>
                <a:spcPct val="150000"/>
              </a:lnSpc>
              <a:spcBef>
                <a:spcPts val="0"/>
              </a:spcBef>
              <a:spcAft>
                <a:spcPts val="1200"/>
              </a:spcAft>
              <a:buNone/>
            </a:pPr>
            <a:r>
              <a:rPr lang="en-US" sz="4400" b="1" i="0" u="none" strike="noStrike" dirty="0">
                <a:solidFill>
                  <a:srgbClr val="EEEEEE"/>
                </a:solidFill>
                <a:effectLst/>
              </a:rPr>
              <a:t>    And sing, and sing.</a:t>
            </a:r>
            <a:endParaRPr lang="en-US" sz="4400" dirty="0">
              <a:effectLst/>
            </a:endParaRPr>
          </a:p>
          <a:p>
            <a:endParaRPr lang="en-US" dirty="0"/>
          </a:p>
        </p:txBody>
      </p:sp>
    </p:spTree>
    <p:extLst>
      <p:ext uri="{BB962C8B-B14F-4D97-AF65-F5344CB8AC3E}">
        <p14:creationId xmlns:p14="http://schemas.microsoft.com/office/powerpoint/2010/main" val="3378589337"/>
      </p:ext>
    </p:extLst>
  </p:cSld>
  <p:clrMapOvr>
    <a:masterClrMapping/>
  </p:clrMapOvr>
  <mc:AlternateContent xmlns:mc="http://schemas.openxmlformats.org/markup-compatibility/2006">
    <mc:Choice xmlns:p14="http://schemas.microsoft.com/office/powerpoint/2010/main" Requires="p14">
      <p:transition spd="slow" p14:dur="2000" advTm="8683"/>
    </mc:Choice>
    <mc:Fallback>
      <p:transition spd="slow" advTm="868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762E93-F227-F71B-1D07-75789606FE55}"/>
              </a:ext>
            </a:extLst>
          </p:cNvPr>
          <p:cNvSpPr txBox="1"/>
          <p:nvPr/>
        </p:nvSpPr>
        <p:spPr>
          <a:xfrm>
            <a:off x="1412421" y="457200"/>
            <a:ext cx="9054191" cy="5676169"/>
          </a:xfrm>
          <a:prstGeom prst="rect">
            <a:avLst/>
          </a:prstGeom>
          <a:noFill/>
        </p:spPr>
        <p:txBody>
          <a:bodyPr wrap="square">
            <a:spAutoFit/>
          </a:bodyPr>
          <a:lstStyle/>
          <a:p>
            <a:pPr rtl="0">
              <a:lnSpc>
                <a:spcPct val="150000"/>
              </a:lnSpc>
              <a:spcBef>
                <a:spcPts val="0"/>
              </a:spcBef>
              <a:spcAft>
                <a:spcPts val="1200"/>
              </a:spcAft>
            </a:pPr>
            <a:r>
              <a:rPr lang="en-US" sz="1800" b="1" i="0" u="none" strike="noStrike" dirty="0">
                <a:solidFill>
                  <a:srgbClr val="EEEEEE"/>
                </a:solidFill>
                <a:effectLst/>
                <a:latin typeface="Sorts Mill Goudy"/>
              </a:rPr>
              <a:t> </a:t>
            </a:r>
            <a:r>
              <a:rPr lang="en-US" sz="4400" b="1" i="0" u="none" strike="noStrike" dirty="0">
                <a:solidFill>
                  <a:srgbClr val="EEEEEE"/>
                </a:solidFill>
                <a:effectLst/>
                <a:latin typeface="Sorts Mill Goudy"/>
              </a:rPr>
              <a:t>Brood not over the broken past,</a:t>
            </a:r>
            <a:endParaRPr lang="en-US" sz="4400" dirty="0">
              <a:effectLst/>
            </a:endParaRPr>
          </a:p>
          <a:p>
            <a:pPr rtl="0">
              <a:lnSpc>
                <a:spcPct val="150000"/>
              </a:lnSpc>
              <a:spcBef>
                <a:spcPts val="0"/>
              </a:spcBef>
              <a:spcAft>
                <a:spcPts val="1200"/>
              </a:spcAft>
            </a:pPr>
            <a:r>
              <a:rPr lang="en-US" sz="4400" b="1" i="0" u="none" strike="noStrike" dirty="0">
                <a:solidFill>
                  <a:srgbClr val="EEEEEE"/>
                </a:solidFill>
                <a:effectLst/>
                <a:latin typeface="Sorts Mill Goudy"/>
              </a:rPr>
              <a:t>Nor dread whatever time may bring;</a:t>
            </a:r>
            <a:endParaRPr lang="en-US" sz="4400" dirty="0">
              <a:effectLst/>
            </a:endParaRPr>
          </a:p>
          <a:p>
            <a:pPr rtl="0">
              <a:lnSpc>
                <a:spcPct val="150000"/>
              </a:lnSpc>
              <a:spcBef>
                <a:spcPts val="0"/>
              </a:spcBef>
              <a:spcAft>
                <a:spcPts val="1200"/>
              </a:spcAft>
            </a:pPr>
            <a:r>
              <a:rPr lang="en-US" sz="4400" b="1" i="0" u="none" strike="noStrike" dirty="0">
                <a:solidFill>
                  <a:srgbClr val="EEEEEE"/>
                </a:solidFill>
                <a:effectLst/>
                <a:latin typeface="Sorts Mill Goudy"/>
              </a:rPr>
              <a:t>No nights are dark, no days are long,</a:t>
            </a:r>
            <a:endParaRPr lang="en-US" sz="4400" dirty="0">
              <a:effectLst/>
            </a:endParaRPr>
          </a:p>
          <a:p>
            <a:pPr rtl="0">
              <a:lnSpc>
                <a:spcPct val="150000"/>
              </a:lnSpc>
              <a:spcBef>
                <a:spcPts val="0"/>
              </a:spcBef>
              <a:spcAft>
                <a:spcPts val="1200"/>
              </a:spcAft>
            </a:pPr>
            <a:r>
              <a:rPr lang="en-US" sz="4400" b="1" i="0" u="none" strike="noStrike" dirty="0">
                <a:solidFill>
                  <a:srgbClr val="EEEEEE"/>
                </a:solidFill>
                <a:effectLst/>
                <a:latin typeface="Sorts Mill Goudy"/>
              </a:rPr>
              <a:t>While in my heart there swells a song,</a:t>
            </a:r>
            <a:endParaRPr lang="en-US" sz="4400" dirty="0">
              <a:effectLst/>
            </a:endParaRPr>
          </a:p>
          <a:p>
            <a:pPr rtl="0">
              <a:lnSpc>
                <a:spcPct val="150000"/>
              </a:lnSpc>
              <a:spcBef>
                <a:spcPts val="0"/>
              </a:spcBef>
              <a:spcAft>
                <a:spcPts val="1200"/>
              </a:spcAft>
            </a:pPr>
            <a:r>
              <a:rPr lang="en-US" sz="4400" b="1" i="0" u="none" strike="noStrike" dirty="0">
                <a:solidFill>
                  <a:srgbClr val="EEEEEE"/>
                </a:solidFill>
                <a:effectLst/>
                <a:latin typeface="Sorts Mill Goudy"/>
              </a:rPr>
              <a:t>    And I can sing.</a:t>
            </a:r>
            <a:endParaRPr lang="en-US" sz="4400" dirty="0">
              <a:effectLst/>
            </a:endParaRPr>
          </a:p>
        </p:txBody>
      </p:sp>
    </p:spTree>
    <p:extLst>
      <p:ext uri="{BB962C8B-B14F-4D97-AF65-F5344CB8AC3E}">
        <p14:creationId xmlns:p14="http://schemas.microsoft.com/office/powerpoint/2010/main" val="2498125345"/>
      </p:ext>
    </p:extLst>
  </p:cSld>
  <p:clrMapOvr>
    <a:masterClrMapping/>
  </p:clrMapOvr>
  <mc:AlternateContent xmlns:mc="http://schemas.openxmlformats.org/markup-compatibility/2006">
    <mc:Choice xmlns:p14="http://schemas.microsoft.com/office/powerpoint/2010/main" Requires="p14">
      <p:transition spd="slow" p14:dur="2000" advTm="10990"/>
    </mc:Choice>
    <mc:Fallback>
      <p:transition spd="slow" advTm="109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is Little Light of Mine">
            <a:hlinkClick r:id="" action="ppaction://media"/>
            <a:extLst>
              <a:ext uri="{FF2B5EF4-FFF2-40B4-BE49-F238E27FC236}">
                <a16:creationId xmlns:a16="http://schemas.microsoft.com/office/drawing/2014/main" id="{345526DD-AA4A-4F8F-9ACE-023F70D0A754}"/>
              </a:ext>
            </a:extLst>
          </p:cNvPr>
          <p:cNvPicPr>
            <a:picLocks noRot="1" noChangeAspect="1"/>
          </p:cNvPicPr>
          <p:nvPr>
            <a:videoFile r:link="rId1"/>
          </p:nvPr>
        </p:nvPicPr>
        <p:blipFill>
          <a:blip r:embed="rId3"/>
          <a:stretch>
            <a:fillRect/>
          </a:stretch>
        </p:blipFill>
        <p:spPr>
          <a:xfrm>
            <a:off x="1933303" y="306977"/>
            <a:ext cx="8712926" cy="6534695"/>
          </a:xfrm>
          <a:prstGeom prst="rect">
            <a:avLst/>
          </a:prstGeom>
        </p:spPr>
      </p:pic>
    </p:spTree>
    <p:extLst>
      <p:ext uri="{BB962C8B-B14F-4D97-AF65-F5344CB8AC3E}">
        <p14:creationId xmlns:p14="http://schemas.microsoft.com/office/powerpoint/2010/main" val="1710981300"/>
      </p:ext>
    </p:extLst>
  </p:cSld>
  <p:clrMapOvr>
    <a:masterClrMapping/>
  </p:clrMapOvr>
  <mc:AlternateContent xmlns:mc="http://schemas.openxmlformats.org/markup-compatibility/2006">
    <mc:Choice xmlns:p14="http://schemas.microsoft.com/office/powerpoint/2010/main" Requires="p14">
      <p:transition spd="slow" p14:dur="2000" advTm="284241"/>
    </mc:Choice>
    <mc:Fallback>
      <p:transition spd="slow" advTm="284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E180D4A7-C9FB-4DFB-919C-405C955672EB}">
      <p14:showEvtLst xmlns:p14="http://schemas.microsoft.com/office/powerpoint/2010/main">
        <p14:playEvt time="9" objId="2"/>
        <p14:pauseEvt time="28424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45EF-5D26-D7E2-47B7-4070486A152D}"/>
              </a:ext>
            </a:extLst>
          </p:cNvPr>
          <p:cNvSpPr>
            <a:spLocks noGrp="1"/>
          </p:cNvSpPr>
          <p:nvPr>
            <p:ph type="title"/>
          </p:nvPr>
        </p:nvSpPr>
        <p:spPr>
          <a:xfrm>
            <a:off x="5045528" y="764373"/>
            <a:ext cx="6460671" cy="1293028"/>
          </a:xfrm>
        </p:spPr>
        <p:txBody>
          <a:bodyPr>
            <a:normAutofit/>
          </a:bodyPr>
          <a:lstStyle/>
          <a:p>
            <a:pPr algn="ctr"/>
            <a:r>
              <a:rPr lang="en-US" dirty="0"/>
              <a:t>Go Down, Moses</a:t>
            </a:r>
            <a:br>
              <a:rPr lang="en-US" dirty="0"/>
            </a:br>
            <a:r>
              <a:rPr lang="en-US" sz="2000" dirty="0"/>
              <a:t>old testament Escape song</a:t>
            </a:r>
          </a:p>
        </p:txBody>
      </p:sp>
      <p:pic>
        <p:nvPicPr>
          <p:cNvPr id="4" name="Online Media 3" title="Paul Robeson - Go Down Moses (Let My People Go)">
            <a:hlinkClick r:id="" action="ppaction://media"/>
            <a:extLst>
              <a:ext uri="{FF2B5EF4-FFF2-40B4-BE49-F238E27FC236}">
                <a16:creationId xmlns:a16="http://schemas.microsoft.com/office/drawing/2014/main" id="{7C0C94EB-AFDA-5D9E-DD38-DD3A09E90813}"/>
              </a:ext>
            </a:extLst>
          </p:cNvPr>
          <p:cNvPicPr>
            <a:picLocks noRot="1" noChangeAspect="1"/>
          </p:cNvPicPr>
          <p:nvPr>
            <a:videoFile r:link="rId2"/>
          </p:nvPr>
        </p:nvPicPr>
        <p:blipFill>
          <a:blip r:embed="rId4"/>
          <a:stretch>
            <a:fillRect/>
          </a:stretch>
        </p:blipFill>
        <p:spPr>
          <a:xfrm>
            <a:off x="685800" y="2396966"/>
            <a:ext cx="4521200" cy="3390900"/>
          </a:xfrm>
          <a:prstGeom prst="rect">
            <a:avLst/>
          </a:prstGeom>
        </p:spPr>
      </p:pic>
      <p:sp>
        <p:nvSpPr>
          <p:cNvPr id="8" name="Content Placeholder 7">
            <a:extLst>
              <a:ext uri="{FF2B5EF4-FFF2-40B4-BE49-F238E27FC236}">
                <a16:creationId xmlns:a16="http://schemas.microsoft.com/office/drawing/2014/main" id="{37D595DA-FE8C-C46C-CD7D-F59BAFD3D89A}"/>
              </a:ext>
            </a:extLst>
          </p:cNvPr>
          <p:cNvSpPr>
            <a:spLocks noGrp="1"/>
          </p:cNvSpPr>
          <p:nvPr>
            <p:ph idx="1"/>
          </p:nvPr>
        </p:nvSpPr>
        <p:spPr>
          <a:xfrm>
            <a:off x="5388428" y="2396966"/>
            <a:ext cx="6117771" cy="4024125"/>
          </a:xfrm>
        </p:spPr>
        <p:txBody>
          <a:bodyPr>
            <a:normAutofit/>
          </a:bodyPr>
          <a:lstStyle/>
          <a:p>
            <a:pPr marL="0" indent="0">
              <a:buNone/>
            </a:pPr>
            <a:r>
              <a:rPr lang="en-US" sz="1600" dirty="0"/>
              <a:t>When Israel was in Egypt land; Let my people go!</a:t>
            </a:r>
          </a:p>
          <a:p>
            <a:pPr marL="0" indent="0">
              <a:buNone/>
            </a:pPr>
            <a:r>
              <a:rPr lang="en-US" sz="1600" dirty="0"/>
              <a:t>Oppressed so hard they could not stand; Let my people go!</a:t>
            </a:r>
          </a:p>
          <a:p>
            <a:pPr marL="0" indent="0">
              <a:buNone/>
            </a:pPr>
            <a:r>
              <a:rPr lang="en-US" sz="1600" dirty="0"/>
              <a:t>Go down, Moses! Way down in Egypt land</a:t>
            </a:r>
          </a:p>
          <a:p>
            <a:pPr marL="0" indent="0">
              <a:buNone/>
            </a:pPr>
            <a:r>
              <a:rPr lang="en-US" sz="1600" dirty="0"/>
              <a:t>Tell old Pharaoh To let my people go!</a:t>
            </a:r>
          </a:p>
          <a:p>
            <a:pPr marL="0" indent="0">
              <a:buNone/>
            </a:pPr>
            <a:endParaRPr lang="en-US" sz="1600" dirty="0"/>
          </a:p>
          <a:p>
            <a:pPr marL="0" indent="0">
              <a:buNone/>
            </a:pPr>
            <a:r>
              <a:rPr lang="en-US" sz="1600" dirty="0"/>
              <a:t>"Thus spoke the Lord," bold Moses said, Let my people go!</a:t>
            </a:r>
          </a:p>
          <a:p>
            <a:pPr marL="0" indent="0">
              <a:buNone/>
            </a:pPr>
            <a:r>
              <a:rPr lang="en-US" sz="1600" dirty="0"/>
              <a:t>"If not, I'll smite your first-born dead!“ Let my people go!</a:t>
            </a:r>
          </a:p>
          <a:p>
            <a:pPr marL="0" indent="0">
              <a:buNone/>
            </a:pPr>
            <a:r>
              <a:rPr lang="en-US" sz="1600" dirty="0"/>
              <a:t>Go down, Moses! Way down in Egypt Land!</a:t>
            </a:r>
          </a:p>
          <a:p>
            <a:pPr marL="0" indent="0">
              <a:buNone/>
            </a:pPr>
            <a:r>
              <a:rPr lang="en-US" sz="1600" dirty="0"/>
              <a:t>Tell old Pharaoh To let my people go!</a:t>
            </a:r>
          </a:p>
          <a:p>
            <a:endParaRPr lang="en-US" sz="700" dirty="0"/>
          </a:p>
        </p:txBody>
      </p:sp>
    </p:spTree>
    <p:custDataLst>
      <p:tags r:id="rId1"/>
    </p:custDataLst>
    <p:extLst>
      <p:ext uri="{BB962C8B-B14F-4D97-AF65-F5344CB8AC3E}">
        <p14:creationId xmlns:p14="http://schemas.microsoft.com/office/powerpoint/2010/main" val="717557294"/>
      </p:ext>
    </p:extLst>
  </p:cSld>
  <p:clrMapOvr>
    <a:masterClrMapping/>
  </p:clrMapOvr>
  <mc:AlternateContent xmlns:mc="http://schemas.openxmlformats.org/markup-compatibility/2006">
    <mc:Choice xmlns:p14="http://schemas.microsoft.com/office/powerpoint/2010/main" Requires="p14">
      <p:transition spd="slow" p14:dur="2000" advTm="125299"/>
    </mc:Choice>
    <mc:Fallback>
      <p:transition spd="slow" advTm="125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par>
                          <p:cTn id="43" fill="hold">
                            <p:stCondLst>
                              <p:cond delay="0"/>
                            </p:stCondLst>
                            <p:childTnLst>
                              <p:par>
                                <p:cTn id="44" presetID="1" presetClass="mediacall" presetSubtype="0" fill="hold" nodeType="afterEffect">
                                  <p:stCondLst>
                                    <p:cond delay="0"/>
                                  </p:stCondLst>
                                  <p:childTnLst>
                                    <p:cmd type="call" cmd="playFrom(0.0)">
                                      <p:cBhvr>
                                        <p:cTn id="4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4"/>
                </p:tgtEl>
              </p:cMediaNode>
            </p:video>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8" grpId="0" build="p"/>
    </p:bldLst>
  </p:timing>
  <p:extLst>
    <p:ext uri="{E180D4A7-C9FB-4DFB-919C-405C955672EB}">
      <p14:showEvtLst xmlns:p14="http://schemas.microsoft.com/office/powerpoint/2010/main">
        <p14:playEvt time="104204" objId="4"/>
        <p14:pauseEvt time="125299" objId="4"/>
        <p14:stopEvt time="125299"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D140-7230-9A66-DE8E-B1FF7AAA5F39}"/>
              </a:ext>
            </a:extLst>
          </p:cNvPr>
          <p:cNvSpPr>
            <a:spLocks noGrp="1"/>
          </p:cNvSpPr>
          <p:nvPr>
            <p:ph type="title"/>
          </p:nvPr>
        </p:nvSpPr>
        <p:spPr>
          <a:xfrm>
            <a:off x="919843" y="639315"/>
            <a:ext cx="8610600" cy="1293028"/>
          </a:xfrm>
        </p:spPr>
        <p:txBody>
          <a:bodyPr>
            <a:normAutofit fontScale="90000"/>
          </a:bodyPr>
          <a:lstStyle/>
          <a:p>
            <a:pPr algn="ctr"/>
            <a:r>
              <a:rPr lang="en-US" sz="3600" b="1" i="0" u="none" strike="noStrike" dirty="0">
                <a:solidFill>
                  <a:srgbClr val="EEEEEE"/>
                </a:solidFill>
                <a:effectLst/>
                <a:latin typeface="Sorts Mill Goudy"/>
              </a:rPr>
              <a:t>In 1619 </a:t>
            </a:r>
            <a:r>
              <a:rPr lang="en-US" sz="3100" b="0" i="0" u="none" strike="noStrike" dirty="0">
                <a:solidFill>
                  <a:srgbClr val="EEEEEE"/>
                </a:solidFill>
                <a:effectLst/>
                <a:latin typeface="Sorts Mill Goudy"/>
              </a:rPr>
              <a:t>- the first Africans were brought to America. This was the beginning of </a:t>
            </a:r>
            <a:br>
              <a:rPr lang="en-US" sz="3100" b="0" i="0" u="none" strike="noStrike" dirty="0">
                <a:solidFill>
                  <a:srgbClr val="EEEEEE"/>
                </a:solidFill>
                <a:effectLst/>
                <a:latin typeface="Sorts Mill Goudy"/>
              </a:rPr>
            </a:br>
            <a:r>
              <a:rPr lang="en-US" sz="3600" b="1" i="0" u="sng" dirty="0">
                <a:solidFill>
                  <a:srgbClr val="EEEEEE"/>
                </a:solidFill>
                <a:effectLst/>
                <a:latin typeface="Sorts Mill Goudy"/>
              </a:rPr>
              <a:t>244</a:t>
            </a:r>
            <a:r>
              <a:rPr lang="en-US" sz="3600" b="1" i="0" u="none" strike="noStrike" dirty="0">
                <a:solidFill>
                  <a:srgbClr val="EEEEEE"/>
                </a:solidFill>
                <a:effectLst/>
                <a:latin typeface="Sorts Mill Goudy"/>
              </a:rPr>
              <a:t> years of legalized slavery on U. S. soil.</a:t>
            </a:r>
            <a:br>
              <a:rPr lang="en-US" sz="3600" dirty="0">
                <a:effectLst/>
              </a:rPr>
            </a:br>
            <a:endParaRPr lang="en-US" sz="3600" dirty="0"/>
          </a:p>
        </p:txBody>
      </p:sp>
      <p:sp>
        <p:nvSpPr>
          <p:cNvPr id="3" name="Content Placeholder 2">
            <a:extLst>
              <a:ext uri="{FF2B5EF4-FFF2-40B4-BE49-F238E27FC236}">
                <a16:creationId xmlns:a16="http://schemas.microsoft.com/office/drawing/2014/main" id="{B98FD648-80AA-7408-5DA5-FD839F1C2D99}"/>
              </a:ext>
            </a:extLst>
          </p:cNvPr>
          <p:cNvSpPr>
            <a:spLocks noGrp="1"/>
          </p:cNvSpPr>
          <p:nvPr>
            <p:ph idx="1"/>
          </p:nvPr>
        </p:nvSpPr>
        <p:spPr>
          <a:xfrm>
            <a:off x="685800" y="1990453"/>
            <a:ext cx="10820400" cy="4024125"/>
          </a:xfrm>
        </p:spPr>
        <p:txBody>
          <a:bodyPr>
            <a:normAutofit fontScale="77500" lnSpcReduction="20000"/>
          </a:bodyPr>
          <a:lstStyle/>
          <a:p>
            <a:pPr>
              <a:lnSpc>
                <a:spcPct val="170000"/>
              </a:lnSpc>
            </a:pPr>
            <a:r>
              <a:rPr lang="en-US" sz="2800" b="0" i="0" dirty="0">
                <a:effectLst/>
                <a:latin typeface="Arial" panose="020B0604020202020204" pitchFamily="34" charset="0"/>
              </a:rPr>
              <a:t>Approximately 12.5 million Africans from almost every country with an Atlantic coastline were kidnapped and coerced into slavery and transported in about 35,000 slaving voyages. </a:t>
            </a:r>
          </a:p>
          <a:p>
            <a:pPr>
              <a:lnSpc>
                <a:spcPct val="170000"/>
              </a:lnSpc>
            </a:pPr>
            <a:r>
              <a:rPr lang="en-US" sz="2800" b="0" i="0" dirty="0">
                <a:effectLst/>
                <a:latin typeface="Arial" panose="020B0604020202020204" pitchFamily="34" charset="0"/>
              </a:rPr>
              <a:t>Roughly 6% of all enslaved Africans transported via the slave trade arrived in the United States, both before and after the colonial era. The majority of these Africans came from the West African </a:t>
            </a:r>
            <a:r>
              <a:rPr lang="en-US" sz="2800" dirty="0">
                <a:latin typeface="Arial" panose="020B0604020202020204" pitchFamily="34" charset="0"/>
              </a:rPr>
              <a:t>S</a:t>
            </a:r>
            <a:r>
              <a:rPr lang="en-US" sz="2800" b="0" i="0" dirty="0">
                <a:effectLst/>
                <a:latin typeface="Arial" panose="020B0604020202020204" pitchFamily="34" charset="0"/>
              </a:rPr>
              <a:t>lave Coast. </a:t>
            </a:r>
          </a:p>
          <a:p>
            <a:pPr>
              <a:lnSpc>
                <a:spcPct val="170000"/>
              </a:lnSpc>
            </a:pPr>
            <a:r>
              <a:rPr lang="en-US" sz="2800" dirty="0">
                <a:latin typeface="Arial" panose="020B0604020202020204" pitchFamily="34" charset="0"/>
              </a:rPr>
              <a:t>Some Africans were taken to be slaves in the West Indies, Dutch Guiana and Brazil.</a:t>
            </a:r>
            <a:endParaRPr lang="en-US" sz="2800" dirty="0"/>
          </a:p>
        </p:txBody>
      </p:sp>
    </p:spTree>
    <p:custDataLst>
      <p:tags r:id="rId1"/>
    </p:custDataLst>
    <p:extLst>
      <p:ext uri="{BB962C8B-B14F-4D97-AF65-F5344CB8AC3E}">
        <p14:creationId xmlns:p14="http://schemas.microsoft.com/office/powerpoint/2010/main" val="2248257675"/>
      </p:ext>
    </p:extLst>
  </p:cSld>
  <p:clrMapOvr>
    <a:masterClrMapping/>
  </p:clrMapOvr>
  <mc:AlternateContent xmlns:mc="http://schemas.openxmlformats.org/markup-compatibility/2006">
    <mc:Choice xmlns:p14="http://schemas.microsoft.com/office/powerpoint/2010/main" Requires="p14">
      <p:transition spd="slow" p14:dur="2000" advTm="37985"/>
    </mc:Choice>
    <mc:Fallback>
      <p:transition spd="slow" advTm="37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901F-182D-022B-5EE4-8EBBC6550CE3}"/>
              </a:ext>
            </a:extLst>
          </p:cNvPr>
          <p:cNvSpPr>
            <a:spLocks noGrp="1"/>
          </p:cNvSpPr>
          <p:nvPr>
            <p:ph type="title"/>
          </p:nvPr>
        </p:nvSpPr>
        <p:spPr>
          <a:xfrm>
            <a:off x="685800" y="287384"/>
            <a:ext cx="6873240" cy="1410788"/>
          </a:xfrm>
        </p:spPr>
        <p:txBody>
          <a:bodyPr>
            <a:normAutofit/>
          </a:bodyPr>
          <a:lstStyle/>
          <a:p>
            <a:r>
              <a:rPr lang="en-US" sz="2400" b="1" i="0" u="none" strike="noStrike" dirty="0">
                <a:solidFill>
                  <a:srgbClr val="EEEEEE"/>
                </a:solidFill>
                <a:effectLst/>
                <a:latin typeface="Sorts Mill Goudy"/>
              </a:rPr>
              <a:t>In 1808 - the Transatlantic Slave Trade was  abolished while slavery continued to be lawful in the US for another</a:t>
            </a:r>
            <a:r>
              <a:rPr lang="en-US" sz="2400" b="1" i="0" u="sng" dirty="0">
                <a:solidFill>
                  <a:srgbClr val="EEEEEE"/>
                </a:solidFill>
                <a:effectLst/>
                <a:latin typeface="Sorts Mill Goudy"/>
              </a:rPr>
              <a:t> 55 years. </a:t>
            </a:r>
            <a:br>
              <a:rPr lang="en-US" sz="2400" dirty="0">
                <a:effectLst/>
              </a:rPr>
            </a:br>
            <a:endParaRPr lang="en-US" sz="2400" dirty="0"/>
          </a:p>
        </p:txBody>
      </p:sp>
      <p:pic>
        <p:nvPicPr>
          <p:cNvPr id="6" name="Picture Placeholder 5" descr="A picture containing text, newspaper&#10;&#10;Description automatically generated">
            <a:extLst>
              <a:ext uri="{FF2B5EF4-FFF2-40B4-BE49-F238E27FC236}">
                <a16:creationId xmlns:a16="http://schemas.microsoft.com/office/drawing/2014/main" id="{C4A25641-680B-8AE7-B919-6D2A524534D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652" b="3652"/>
          <a:stretch>
            <a:fillRect/>
          </a:stretch>
        </p:blipFill>
        <p:spPr/>
      </p:pic>
      <p:sp>
        <p:nvSpPr>
          <p:cNvPr id="4" name="Text Placeholder 3">
            <a:extLst>
              <a:ext uri="{FF2B5EF4-FFF2-40B4-BE49-F238E27FC236}">
                <a16:creationId xmlns:a16="http://schemas.microsoft.com/office/drawing/2014/main" id="{ECB56BF7-4320-56F5-A0E4-86EC9FC63863}"/>
              </a:ext>
            </a:extLst>
          </p:cNvPr>
          <p:cNvSpPr>
            <a:spLocks noGrp="1"/>
          </p:cNvSpPr>
          <p:nvPr>
            <p:ph type="body" sz="half" idx="2"/>
          </p:nvPr>
        </p:nvSpPr>
        <p:spPr>
          <a:xfrm>
            <a:off x="685800" y="1423851"/>
            <a:ext cx="6873240" cy="4572765"/>
          </a:xfrm>
        </p:spPr>
        <p:txBody>
          <a:bodyPr>
            <a:noAutofit/>
          </a:bodyPr>
          <a:lstStyle/>
          <a:p>
            <a:pPr marL="342900" indent="-342900">
              <a:buFont typeface="Arial" panose="020B0604020202020204" pitchFamily="34" charset="0"/>
              <a:buChar char="•"/>
            </a:pPr>
            <a:r>
              <a:rPr lang="en-US" sz="2400" b="0" i="0" dirty="0">
                <a:effectLst/>
                <a:latin typeface="Arial" panose="020B0604020202020204" pitchFamily="34" charset="0"/>
              </a:rPr>
              <a:t>In the U.S., there was a "high and sustained natural increase in the slave population for a more than a century and a half—with numbers nearly tripling by the end of the domestic slave trade in the 1860s." </a:t>
            </a:r>
          </a:p>
          <a:p>
            <a:pPr marL="342900" indent="-342900">
              <a:buFont typeface="Arial" panose="020B0604020202020204" pitchFamily="34" charset="0"/>
              <a:buChar char="•"/>
            </a:pPr>
            <a:r>
              <a:rPr lang="en-US" sz="2400" b="0" i="0" dirty="0">
                <a:effectLst/>
                <a:latin typeface="Arial" panose="020B0604020202020204" pitchFamily="34" charset="0"/>
              </a:rPr>
              <a:t>During that period, "approximately 1.2 million men, women, and children, the vast majority of whom were born in America," were displaced—spouses were separated from one another, and parents were separated from their children. </a:t>
            </a:r>
          </a:p>
          <a:p>
            <a:pPr marL="342900" indent="-342900">
              <a:buFont typeface="Arial" panose="020B0604020202020204" pitchFamily="34" charset="0"/>
              <a:buChar char="•"/>
            </a:pPr>
            <a:r>
              <a:rPr lang="en-US" sz="2400" b="0" i="0" dirty="0">
                <a:effectLst/>
                <a:latin typeface="Arial" panose="020B0604020202020204" pitchFamily="34" charset="0"/>
              </a:rPr>
              <a:t>By 1850, most enslaved African Americans were "third-, fourth-, or fifth-generation Americans." </a:t>
            </a:r>
            <a:endParaRPr lang="en-US" sz="2400" dirty="0"/>
          </a:p>
        </p:txBody>
      </p:sp>
    </p:spTree>
    <p:custDataLst>
      <p:tags r:id="rId1"/>
    </p:custDataLst>
    <p:extLst>
      <p:ext uri="{BB962C8B-B14F-4D97-AF65-F5344CB8AC3E}">
        <p14:creationId xmlns:p14="http://schemas.microsoft.com/office/powerpoint/2010/main" val="3152793439"/>
      </p:ext>
    </p:extLst>
  </p:cSld>
  <p:clrMapOvr>
    <a:masterClrMapping/>
  </p:clrMapOvr>
  <mc:AlternateContent xmlns:mc="http://schemas.openxmlformats.org/markup-compatibility/2006">
    <mc:Choice xmlns:p14="http://schemas.microsoft.com/office/powerpoint/2010/main" Requires="p14">
      <p:transition spd="slow" p14:dur="2000" advTm="41593"/>
    </mc:Choice>
    <mc:Fallback>
      <p:transition spd="slow" advTm="415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8227-89D9-1E27-7D37-7E775A9103B9}"/>
              </a:ext>
            </a:extLst>
          </p:cNvPr>
          <p:cNvSpPr>
            <a:spLocks noGrp="1"/>
          </p:cNvSpPr>
          <p:nvPr>
            <p:ph type="title"/>
          </p:nvPr>
        </p:nvSpPr>
        <p:spPr>
          <a:xfrm>
            <a:off x="482600" y="1071419"/>
            <a:ext cx="6873240" cy="1600200"/>
          </a:xfrm>
        </p:spPr>
        <p:txBody>
          <a:bodyPr>
            <a:noAutofit/>
          </a:bodyPr>
          <a:lstStyle/>
          <a:p>
            <a:r>
              <a:rPr lang="en-US" sz="2800" dirty="0"/>
              <a:t>1857 -  The Dred Scott Ruling determined that the US Constitution was not “intended” to protect people of African descent. </a:t>
            </a:r>
          </a:p>
        </p:txBody>
      </p:sp>
      <p:sp>
        <p:nvSpPr>
          <p:cNvPr id="12" name="Picture Placeholder 11">
            <a:extLst>
              <a:ext uri="{FF2B5EF4-FFF2-40B4-BE49-F238E27FC236}">
                <a16:creationId xmlns:a16="http://schemas.microsoft.com/office/drawing/2014/main" id="{5D72D189-EF10-DEB4-2A22-02AB339F5C54}"/>
              </a:ext>
            </a:extLst>
          </p:cNvPr>
          <p:cNvSpPr>
            <a:spLocks noGrp="1"/>
          </p:cNvSpPr>
          <p:nvPr>
            <p:ph type="pic" idx="1"/>
          </p:nvPr>
        </p:nvSpPr>
        <p:spPr/>
      </p:sp>
      <p:sp>
        <p:nvSpPr>
          <p:cNvPr id="4" name="Text Placeholder 3">
            <a:extLst>
              <a:ext uri="{FF2B5EF4-FFF2-40B4-BE49-F238E27FC236}">
                <a16:creationId xmlns:a16="http://schemas.microsoft.com/office/drawing/2014/main" id="{265B2702-2091-312A-38F3-CF5A7C26CFEE}"/>
              </a:ext>
            </a:extLst>
          </p:cNvPr>
          <p:cNvSpPr>
            <a:spLocks noGrp="1"/>
          </p:cNvSpPr>
          <p:nvPr>
            <p:ph type="body" sz="half" idx="2"/>
          </p:nvPr>
        </p:nvSpPr>
        <p:spPr>
          <a:xfrm>
            <a:off x="562943" y="2895599"/>
            <a:ext cx="6873240" cy="3094485"/>
          </a:xfrm>
        </p:spPr>
        <p:txBody>
          <a:bodyPr>
            <a:normAutofit fontScale="85000" lnSpcReduction="20000"/>
          </a:bodyPr>
          <a:lstStyle/>
          <a:p>
            <a:pPr>
              <a:lnSpc>
                <a:spcPct val="150000"/>
              </a:lnSpc>
            </a:pPr>
            <a:r>
              <a:rPr lang="en-US" sz="2800" dirty="0"/>
              <a:t>Chief Justice Roger B. Taney delivered the majority opinion and ruled that:</a:t>
            </a:r>
          </a:p>
          <a:p>
            <a:pPr>
              <a:lnSpc>
                <a:spcPct val="150000"/>
              </a:lnSpc>
            </a:pPr>
            <a:r>
              <a:rPr lang="en-US" sz="2800" dirty="0"/>
              <a:t>Any person descended from Africans, whether slave or free, is not a citizen of the United States, according to the U.S. Constitution.</a:t>
            </a:r>
          </a:p>
          <a:p>
            <a:endParaRPr lang="en-US" dirty="0"/>
          </a:p>
        </p:txBody>
      </p:sp>
      <p:pic>
        <p:nvPicPr>
          <p:cNvPr id="1026" name="Picture 2">
            <a:extLst>
              <a:ext uri="{FF2B5EF4-FFF2-40B4-BE49-F238E27FC236}">
                <a16:creationId xmlns:a16="http://schemas.microsoft.com/office/drawing/2014/main" id="{0989DD22-3905-BA58-31C3-6841C633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92" y="751241"/>
            <a:ext cx="4070017" cy="55664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4797292"/>
      </p:ext>
    </p:extLst>
  </p:cSld>
  <p:clrMapOvr>
    <a:masterClrMapping/>
  </p:clrMapOvr>
  <mc:AlternateContent xmlns:mc="http://schemas.openxmlformats.org/markup-compatibility/2006">
    <mc:Choice xmlns:p14="http://schemas.microsoft.com/office/powerpoint/2010/main" Requires="p14">
      <p:transition spd="slow" p14:dur="2000" advTm="24863"/>
    </mc:Choice>
    <mc:Fallback>
      <p:transition spd="slow" advTm="24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1BCB-67BF-6AA9-0051-946962BD90C4}"/>
              </a:ext>
            </a:extLst>
          </p:cNvPr>
          <p:cNvSpPr>
            <a:spLocks noGrp="1"/>
          </p:cNvSpPr>
          <p:nvPr>
            <p:ph type="title"/>
          </p:nvPr>
        </p:nvSpPr>
        <p:spPr>
          <a:xfrm>
            <a:off x="685800" y="639316"/>
            <a:ext cx="6873240" cy="4224232"/>
          </a:xfrm>
        </p:spPr>
        <p:txBody>
          <a:bodyPr>
            <a:noAutofit/>
          </a:bodyPr>
          <a:lstStyle/>
          <a:p>
            <a:pPr rtl="0">
              <a:spcBef>
                <a:spcPts val="0"/>
              </a:spcBef>
              <a:spcAft>
                <a:spcPts val="0"/>
              </a:spcAft>
            </a:pPr>
            <a:r>
              <a:rPr lang="en-US" sz="2800" b="1" i="0" u="none" strike="noStrike" dirty="0">
                <a:solidFill>
                  <a:srgbClr val="EEEEEE"/>
                </a:solidFill>
                <a:effectLst/>
                <a:latin typeface="Sorts Mill Goudy"/>
              </a:rPr>
              <a:t>1860 - </a:t>
            </a:r>
            <a:r>
              <a:rPr lang="en-US" sz="2800" b="0" i="0" u="none" strike="noStrike" dirty="0">
                <a:solidFill>
                  <a:srgbClr val="EEEEEE"/>
                </a:solidFill>
                <a:effectLst/>
                <a:latin typeface="Sorts Mill Goudy"/>
              </a:rPr>
              <a:t>The Republican party declared slavery itself to be “a crime against humanity” as part of their presidential campaign. Though nothing came of it, it is the first example of this term being used.  </a:t>
            </a:r>
            <a:br>
              <a:rPr lang="en-US" sz="2800" dirty="0">
                <a:effectLst/>
              </a:rPr>
            </a:br>
            <a:br>
              <a:rPr lang="en-US" sz="2800" dirty="0"/>
            </a:br>
            <a:r>
              <a:rPr lang="en-US" sz="2800" b="1" i="0" u="none" strike="noStrike" dirty="0">
                <a:solidFill>
                  <a:srgbClr val="EEEEEE"/>
                </a:solidFill>
                <a:effectLst/>
                <a:latin typeface="Sorts Mill Goudy"/>
              </a:rPr>
              <a:t>1863 </a:t>
            </a:r>
            <a:r>
              <a:rPr lang="en-US" sz="2800" b="0" i="0" u="none" strike="noStrike" dirty="0">
                <a:solidFill>
                  <a:srgbClr val="EEEEEE"/>
                </a:solidFill>
                <a:effectLst/>
                <a:latin typeface="Sorts Mill Goudy"/>
              </a:rPr>
              <a:t>-  The </a:t>
            </a:r>
            <a:r>
              <a:rPr lang="en-US" sz="2800" b="1" i="0" u="none" strike="noStrike" dirty="0">
                <a:solidFill>
                  <a:srgbClr val="FF0000"/>
                </a:solidFill>
                <a:effectLst/>
                <a:latin typeface="Sorts Mill Goudy"/>
              </a:rPr>
              <a:t>Emancipation Proclamation</a:t>
            </a:r>
            <a:r>
              <a:rPr lang="en-US" sz="2800" b="1" i="0" u="none" strike="noStrike" dirty="0">
                <a:solidFill>
                  <a:srgbClr val="EEEEEE"/>
                </a:solidFill>
                <a:effectLst/>
                <a:latin typeface="Sorts Mill Goudy"/>
              </a:rPr>
              <a:t> </a:t>
            </a:r>
            <a:r>
              <a:rPr lang="en-US" sz="2800" i="0" u="none" strike="noStrike" dirty="0">
                <a:solidFill>
                  <a:srgbClr val="EEEEEE"/>
                </a:solidFill>
                <a:effectLst/>
                <a:latin typeface="Sorts Mill Goudy"/>
              </a:rPr>
              <a:t>freed slaves, but  ONLY in the states that had </a:t>
            </a:r>
            <a:r>
              <a:rPr lang="en-US" sz="2800" i="0" u="sng" dirty="0">
                <a:solidFill>
                  <a:srgbClr val="EEEEEE"/>
                </a:solidFill>
                <a:effectLst/>
                <a:latin typeface="Sorts Mill Goudy"/>
              </a:rPr>
              <a:t>seceded from the Union</a:t>
            </a:r>
            <a:r>
              <a:rPr lang="en-US" sz="2800" i="0" u="none" strike="noStrike" dirty="0">
                <a:solidFill>
                  <a:srgbClr val="EEEEEE"/>
                </a:solidFill>
                <a:effectLst/>
                <a:latin typeface="Sorts Mill Goudy"/>
              </a:rPr>
              <a:t>. </a:t>
            </a:r>
            <a:br>
              <a:rPr lang="en-US" sz="2800" dirty="0">
                <a:effectLst/>
              </a:rPr>
            </a:br>
            <a:endParaRPr lang="en-US" sz="2800" dirty="0"/>
          </a:p>
        </p:txBody>
      </p:sp>
      <p:pic>
        <p:nvPicPr>
          <p:cNvPr id="6" name="Picture Placeholder 5">
            <a:extLst>
              <a:ext uri="{FF2B5EF4-FFF2-40B4-BE49-F238E27FC236}">
                <a16:creationId xmlns:a16="http://schemas.microsoft.com/office/drawing/2014/main" id="{45225611-6202-05D9-7220-15A211357FD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970" r="6970"/>
          <a:stretch/>
        </p:blipFill>
        <p:spPr>
          <a:xfrm>
            <a:off x="7861238" y="639316"/>
            <a:ext cx="3644962" cy="5696169"/>
          </a:xfrm>
        </p:spPr>
      </p:pic>
      <p:sp>
        <p:nvSpPr>
          <p:cNvPr id="4" name="Text Placeholder 3">
            <a:extLst>
              <a:ext uri="{FF2B5EF4-FFF2-40B4-BE49-F238E27FC236}">
                <a16:creationId xmlns:a16="http://schemas.microsoft.com/office/drawing/2014/main" id="{AF05EEDE-D7E2-D9EF-E25B-4F8BC5F1910E}"/>
              </a:ext>
            </a:extLst>
          </p:cNvPr>
          <p:cNvSpPr>
            <a:spLocks noGrp="1"/>
          </p:cNvSpPr>
          <p:nvPr>
            <p:ph type="body" sz="half" idx="2"/>
          </p:nvPr>
        </p:nvSpPr>
        <p:spPr>
          <a:xfrm>
            <a:off x="685800" y="5421086"/>
            <a:ext cx="6873240" cy="797598"/>
          </a:xfrm>
        </p:spPr>
        <p:txBody>
          <a:bodyPr>
            <a:normAutofit/>
          </a:bodyPr>
          <a:lstStyle/>
          <a:p>
            <a:pPr algn="ctr"/>
            <a:r>
              <a:rPr lang="en-US" sz="3600" i="1" dirty="0"/>
              <a:t>Let’s sing something!</a:t>
            </a:r>
          </a:p>
        </p:txBody>
      </p:sp>
    </p:spTree>
    <p:custDataLst>
      <p:tags r:id="rId1"/>
    </p:custDataLst>
    <p:extLst>
      <p:ext uri="{BB962C8B-B14F-4D97-AF65-F5344CB8AC3E}">
        <p14:creationId xmlns:p14="http://schemas.microsoft.com/office/powerpoint/2010/main" val="4272448650"/>
      </p:ext>
    </p:extLst>
  </p:cSld>
  <p:clrMapOvr>
    <a:masterClrMapping/>
  </p:clrMapOvr>
  <mc:AlternateContent xmlns:mc="http://schemas.openxmlformats.org/markup-compatibility/2006">
    <mc:Choice xmlns:p14="http://schemas.microsoft.com/office/powerpoint/2010/main" Requires="p14">
      <p:transition spd="slow" p14:dur="2000" advTm="21773"/>
    </mc:Choice>
    <mc:Fallback>
      <p:transition spd="slow" advTm="21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36E33-181B-BFBD-7C76-F25F1C7A88E1}"/>
              </a:ext>
            </a:extLst>
          </p:cNvPr>
          <p:cNvPicPr>
            <a:picLocks noChangeAspect="1"/>
          </p:cNvPicPr>
          <p:nvPr/>
        </p:nvPicPr>
        <p:blipFill>
          <a:blip r:embed="rId3"/>
          <a:stretch>
            <a:fillRect/>
          </a:stretch>
        </p:blipFill>
        <p:spPr>
          <a:xfrm>
            <a:off x="7492779" y="375620"/>
            <a:ext cx="4534021" cy="6218684"/>
          </a:xfrm>
          <a:prstGeom prst="rect">
            <a:avLst/>
          </a:prstGeom>
        </p:spPr>
      </p:pic>
      <p:sp>
        <p:nvSpPr>
          <p:cNvPr id="2" name="Title 1">
            <a:extLst>
              <a:ext uri="{FF2B5EF4-FFF2-40B4-BE49-F238E27FC236}">
                <a16:creationId xmlns:a16="http://schemas.microsoft.com/office/drawing/2014/main" id="{74C3C618-CD08-E24E-435D-C2BF5FBE1BB2}"/>
              </a:ext>
            </a:extLst>
          </p:cNvPr>
          <p:cNvSpPr>
            <a:spLocks noGrp="1"/>
          </p:cNvSpPr>
          <p:nvPr>
            <p:ph type="title"/>
          </p:nvPr>
        </p:nvSpPr>
        <p:spPr>
          <a:xfrm>
            <a:off x="685800" y="901575"/>
            <a:ext cx="6873240" cy="778565"/>
          </a:xfrm>
        </p:spPr>
        <p:txBody>
          <a:bodyPr>
            <a:normAutofit fontScale="90000"/>
          </a:bodyPr>
          <a:lstStyle/>
          <a:p>
            <a:pPr algn="ctr">
              <a:lnSpc>
                <a:spcPct val="150000"/>
              </a:lnSpc>
            </a:pPr>
            <a:r>
              <a:rPr lang="en-US" sz="3600" dirty="0"/>
              <a:t>The old ship of </a:t>
            </a:r>
            <a:r>
              <a:rPr lang="en-US" sz="3600" dirty="0" err="1"/>
              <a:t>zion</a:t>
            </a:r>
            <a:r>
              <a:rPr lang="en-US" sz="3600" dirty="0"/>
              <a:t> (#310) </a:t>
            </a:r>
            <a:br>
              <a:rPr lang="en-US" dirty="0"/>
            </a:br>
            <a:r>
              <a:rPr lang="en-US" sz="2200" dirty="0">
                <a:latin typeface="+mn-lt"/>
              </a:rPr>
              <a:t>a traveling song</a:t>
            </a:r>
          </a:p>
        </p:txBody>
      </p:sp>
      <p:sp>
        <p:nvSpPr>
          <p:cNvPr id="3" name="Picture Placeholder 2">
            <a:extLst>
              <a:ext uri="{FF2B5EF4-FFF2-40B4-BE49-F238E27FC236}">
                <a16:creationId xmlns:a16="http://schemas.microsoft.com/office/drawing/2014/main" id="{31C1E415-F0A0-1A8E-2BC5-EE9792C79669}"/>
              </a:ext>
            </a:extLst>
          </p:cNvPr>
          <p:cNvSpPr>
            <a:spLocks noGrp="1"/>
          </p:cNvSpPr>
          <p:nvPr>
            <p:ph type="pic" idx="1"/>
          </p:nvPr>
        </p:nvSpPr>
        <p:spPr/>
      </p:sp>
      <p:sp>
        <p:nvSpPr>
          <p:cNvPr id="4" name="Text Placeholder 3">
            <a:extLst>
              <a:ext uri="{FF2B5EF4-FFF2-40B4-BE49-F238E27FC236}">
                <a16:creationId xmlns:a16="http://schemas.microsoft.com/office/drawing/2014/main" id="{AE947E1C-E9D2-46F4-F886-D11F26BA15DC}"/>
              </a:ext>
            </a:extLst>
          </p:cNvPr>
          <p:cNvSpPr>
            <a:spLocks noGrp="1"/>
          </p:cNvSpPr>
          <p:nvPr>
            <p:ph type="body" sz="half" idx="2"/>
          </p:nvPr>
        </p:nvSpPr>
        <p:spPr>
          <a:xfrm>
            <a:off x="685800" y="2181497"/>
            <a:ext cx="6873240" cy="4037187"/>
          </a:xfrm>
        </p:spPr>
        <p:txBody>
          <a:bodyPr>
            <a:normAutofit/>
          </a:bodyPr>
          <a:lstStyle/>
          <a:p>
            <a:pPr>
              <a:lnSpc>
                <a:spcPct val="150000"/>
              </a:lnSpc>
            </a:pPr>
            <a:r>
              <a:rPr lang="en-US" sz="1800" dirty="0"/>
              <a:t>Harriet Tubman referred to this Spiritual in a letter she wrote, using the pen name </a:t>
            </a:r>
            <a:r>
              <a:rPr lang="en-US" sz="1800" u="sng" dirty="0"/>
              <a:t>William Henry Jackson</a:t>
            </a:r>
            <a:r>
              <a:rPr lang="en-US" sz="1800" dirty="0"/>
              <a:t>, to let her family members know she was coming back to get them.</a:t>
            </a:r>
          </a:p>
          <a:p>
            <a:pPr>
              <a:lnSpc>
                <a:spcPct val="150000"/>
              </a:lnSpc>
            </a:pPr>
            <a:r>
              <a:rPr lang="en-US" sz="1800" i="1" dirty="0"/>
              <a:t>“Read my letter to the old folks, and give my love to them and tell my brothers to be always watching unto prayer, and when the good old ship of Zion comes along, to be ready to step on board.”</a:t>
            </a:r>
          </a:p>
        </p:txBody>
      </p:sp>
    </p:spTree>
    <p:custDataLst>
      <p:tags r:id="rId1"/>
    </p:custDataLst>
    <p:extLst>
      <p:ext uri="{BB962C8B-B14F-4D97-AF65-F5344CB8AC3E}">
        <p14:creationId xmlns:p14="http://schemas.microsoft.com/office/powerpoint/2010/main" val="150129230"/>
      </p:ext>
    </p:extLst>
  </p:cSld>
  <p:clrMapOvr>
    <a:masterClrMapping/>
  </p:clrMapOvr>
  <mc:AlternateContent xmlns:mc="http://schemas.openxmlformats.org/markup-compatibility/2006">
    <mc:Choice xmlns:p14="http://schemas.microsoft.com/office/powerpoint/2010/main" Requires="p14">
      <p:transition spd="slow" p14:dur="2000" advTm="24997"/>
    </mc:Choice>
    <mc:Fallback>
      <p:transition spd="slow" advTm="249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A126-E97B-17F8-3B66-928EFF3C3C1C}"/>
              </a:ext>
            </a:extLst>
          </p:cNvPr>
          <p:cNvSpPr>
            <a:spLocks noGrp="1"/>
          </p:cNvSpPr>
          <p:nvPr>
            <p:ph type="title"/>
          </p:nvPr>
        </p:nvSpPr>
        <p:spPr>
          <a:xfrm>
            <a:off x="623515" y="639316"/>
            <a:ext cx="6873240" cy="1600200"/>
          </a:xfrm>
        </p:spPr>
        <p:txBody>
          <a:bodyPr>
            <a:normAutofit/>
          </a:bodyPr>
          <a:lstStyle/>
          <a:p>
            <a:r>
              <a:rPr lang="en-US" sz="2400" dirty="0">
                <a:latin typeface="Sorts Mill Goudy"/>
              </a:rPr>
              <a:t>1865 – THE 13th Amendment abolished slavery and involuntary servitude in the US after 264 years.  EXCEPT as a form of punishment for a crime.  </a:t>
            </a:r>
          </a:p>
        </p:txBody>
      </p:sp>
      <p:sp>
        <p:nvSpPr>
          <p:cNvPr id="11" name="Picture Placeholder 10">
            <a:extLst>
              <a:ext uri="{FF2B5EF4-FFF2-40B4-BE49-F238E27FC236}">
                <a16:creationId xmlns:a16="http://schemas.microsoft.com/office/drawing/2014/main" id="{3A31E091-8AC1-1376-4502-0B9E01207934}"/>
              </a:ext>
            </a:extLst>
          </p:cNvPr>
          <p:cNvSpPr>
            <a:spLocks noGrp="1"/>
          </p:cNvSpPr>
          <p:nvPr>
            <p:ph type="pic" idx="1"/>
          </p:nvPr>
        </p:nvSpPr>
        <p:spPr/>
      </p:sp>
      <p:sp>
        <p:nvSpPr>
          <p:cNvPr id="4" name="Text Placeholder 3">
            <a:extLst>
              <a:ext uri="{FF2B5EF4-FFF2-40B4-BE49-F238E27FC236}">
                <a16:creationId xmlns:a16="http://schemas.microsoft.com/office/drawing/2014/main" id="{C2EDD029-8CAC-FA11-1428-8B2C728271B0}"/>
              </a:ext>
            </a:extLst>
          </p:cNvPr>
          <p:cNvSpPr>
            <a:spLocks noGrp="1"/>
          </p:cNvSpPr>
          <p:nvPr>
            <p:ph type="body" sz="half" idx="2"/>
          </p:nvPr>
        </p:nvSpPr>
        <p:spPr>
          <a:xfrm>
            <a:off x="592373" y="2461590"/>
            <a:ext cx="6873240" cy="3094485"/>
          </a:xfrm>
        </p:spPr>
        <p:txBody>
          <a:bodyPr>
            <a:noAutofit/>
          </a:bodyPr>
          <a:lstStyle/>
          <a:p>
            <a:r>
              <a:rPr lang="en-US" sz="2400" dirty="0"/>
              <a:t>1868 – the 14th Amendment nullified the Dred Scott decision and gave equal rights to everyone in federal, state and local jurisdictions. It’s what gets questioned today in decisions like Roe v. Wade, Bush v. Gore and Obergefell v. Hodges.</a:t>
            </a:r>
          </a:p>
          <a:p>
            <a:endParaRPr lang="en-US" sz="2400" dirty="0"/>
          </a:p>
          <a:p>
            <a:r>
              <a:rPr lang="en-US" sz="2400" dirty="0"/>
              <a:t>1870 – the 15th Amendment guarantees the right to vote regardless of race, color, or previous servitude. Still no voting for women?!?</a:t>
            </a:r>
          </a:p>
        </p:txBody>
      </p:sp>
      <p:pic>
        <p:nvPicPr>
          <p:cNvPr id="5" name="Picture 4">
            <a:extLst>
              <a:ext uri="{FF2B5EF4-FFF2-40B4-BE49-F238E27FC236}">
                <a16:creationId xmlns:a16="http://schemas.microsoft.com/office/drawing/2014/main" id="{62992136-4D47-2CE0-51C5-BA3A60C66A06}"/>
              </a:ext>
            </a:extLst>
          </p:cNvPr>
          <p:cNvPicPr>
            <a:picLocks noChangeAspect="1"/>
          </p:cNvPicPr>
          <p:nvPr/>
        </p:nvPicPr>
        <p:blipFill rotWithShape="1">
          <a:blip r:embed="rId3"/>
          <a:srcRect l="15818" r="17140" b="-1"/>
          <a:stretch/>
        </p:blipFill>
        <p:spPr>
          <a:xfrm>
            <a:off x="7434470" y="543338"/>
            <a:ext cx="4757530" cy="5923723"/>
          </a:xfrm>
          <a:prstGeom prst="rect">
            <a:avLst/>
          </a:prstGeom>
        </p:spPr>
      </p:pic>
    </p:spTree>
    <p:custDataLst>
      <p:tags r:id="rId1"/>
    </p:custDataLst>
    <p:extLst>
      <p:ext uri="{BB962C8B-B14F-4D97-AF65-F5344CB8AC3E}">
        <p14:creationId xmlns:p14="http://schemas.microsoft.com/office/powerpoint/2010/main" val="1225426883"/>
      </p:ext>
    </p:extLst>
  </p:cSld>
  <p:clrMapOvr>
    <a:masterClrMapping/>
  </p:clrMapOvr>
  <mc:AlternateContent xmlns:mc="http://schemas.openxmlformats.org/markup-compatibility/2006">
    <mc:Choice xmlns:p14="http://schemas.microsoft.com/office/powerpoint/2010/main" Requires="p14">
      <p:transition spd="slow" p14:dur="2000" advTm="36511"/>
    </mc:Choice>
    <mc:Fallback>
      <p:transition spd="slow" advTm="36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4B5D-D1EA-0263-A951-F7159C8C1DC3}"/>
              </a:ext>
            </a:extLst>
          </p:cNvPr>
          <p:cNvSpPr>
            <a:spLocks noGrp="1"/>
          </p:cNvSpPr>
          <p:nvPr>
            <p:ph type="title"/>
          </p:nvPr>
        </p:nvSpPr>
        <p:spPr>
          <a:xfrm>
            <a:off x="4754217" y="788663"/>
            <a:ext cx="7119920" cy="646485"/>
          </a:xfrm>
        </p:spPr>
        <p:txBody>
          <a:bodyPr>
            <a:normAutofit fontScale="90000"/>
          </a:bodyPr>
          <a:lstStyle/>
          <a:p>
            <a:pPr algn="ctr">
              <a:lnSpc>
                <a:spcPct val="150000"/>
              </a:lnSpc>
            </a:pPr>
            <a:r>
              <a:rPr lang="en-US" dirty="0"/>
              <a:t>Let Us Break Bread Together (#330)</a:t>
            </a:r>
            <a:br>
              <a:rPr lang="en-US" dirty="0"/>
            </a:br>
            <a:r>
              <a:rPr lang="en-US" sz="2000" dirty="0"/>
              <a:t>Code song with a double meaning</a:t>
            </a:r>
          </a:p>
        </p:txBody>
      </p:sp>
      <p:pic>
        <p:nvPicPr>
          <p:cNvPr id="6" name="Picture Placeholder 5" descr="A picture containing text, food, sign, beverage&#10;&#10;Description automatically generated">
            <a:extLst>
              <a:ext uri="{FF2B5EF4-FFF2-40B4-BE49-F238E27FC236}">
                <a16:creationId xmlns:a16="http://schemas.microsoft.com/office/drawing/2014/main" id="{A951B9F5-0504-9B9B-EE05-4076E4A0EFA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667" r="16667"/>
          <a:stretch>
            <a:fillRect/>
          </a:stretch>
        </p:blipFill>
        <p:spPr>
          <a:xfrm>
            <a:off x="685800" y="751241"/>
            <a:ext cx="3644962" cy="5467443"/>
          </a:xfrm>
        </p:spPr>
      </p:pic>
      <p:sp>
        <p:nvSpPr>
          <p:cNvPr id="4" name="Text Placeholder 3">
            <a:extLst>
              <a:ext uri="{FF2B5EF4-FFF2-40B4-BE49-F238E27FC236}">
                <a16:creationId xmlns:a16="http://schemas.microsoft.com/office/drawing/2014/main" id="{3176258B-F592-9B4C-D123-B0232680DAB6}"/>
              </a:ext>
            </a:extLst>
          </p:cNvPr>
          <p:cNvSpPr>
            <a:spLocks noGrp="1"/>
          </p:cNvSpPr>
          <p:nvPr>
            <p:ph type="body" sz="half" idx="2"/>
          </p:nvPr>
        </p:nvSpPr>
        <p:spPr>
          <a:xfrm>
            <a:off x="4873487" y="1586853"/>
            <a:ext cx="6873240" cy="4154753"/>
          </a:xfrm>
        </p:spPr>
        <p:txBody>
          <a:bodyPr>
            <a:noAutofit/>
          </a:bodyPr>
          <a:lstStyle/>
          <a:p>
            <a:pPr>
              <a:lnSpc>
                <a:spcPct val="150000"/>
              </a:lnSpc>
            </a:pPr>
            <a:r>
              <a:rPr lang="en-US" sz="1800" dirty="0"/>
              <a:t>Slaves could sing what they could not say. Secrecy was essential for the slaves’ survival. “Breaking Bread” could be code for a secret meeting at a specific time and place.</a:t>
            </a:r>
          </a:p>
          <a:p>
            <a:pPr>
              <a:lnSpc>
                <a:spcPct val="150000"/>
              </a:lnSpc>
            </a:pPr>
            <a:r>
              <a:rPr lang="en-US" sz="1800" dirty="0"/>
              <a:t>Also, to slaves converted to Christianity, Communion held a great deal of significance.  Singing this song was a reverent and humbling act where “falling on one’s knees” was very important.</a:t>
            </a:r>
          </a:p>
          <a:p>
            <a:pPr>
              <a:lnSpc>
                <a:spcPct val="150000"/>
              </a:lnSpc>
            </a:pPr>
            <a:r>
              <a:rPr lang="en-US" sz="1800" dirty="0"/>
              <a:t>In some places, slaves would be served Communion in the morning with their “faces to the rising sun” and then be beaten by the same hand that served them the bread and wine. </a:t>
            </a:r>
          </a:p>
        </p:txBody>
      </p:sp>
    </p:spTree>
    <p:custDataLst>
      <p:tags r:id="rId1"/>
    </p:custDataLst>
    <p:extLst>
      <p:ext uri="{BB962C8B-B14F-4D97-AF65-F5344CB8AC3E}">
        <p14:creationId xmlns:p14="http://schemas.microsoft.com/office/powerpoint/2010/main" val="211450831"/>
      </p:ext>
    </p:extLst>
  </p:cSld>
  <p:clrMapOvr>
    <a:masterClrMapping/>
  </p:clrMapOvr>
  <mc:AlternateContent xmlns:mc="http://schemas.openxmlformats.org/markup-compatibility/2006">
    <mc:Choice xmlns:p14="http://schemas.microsoft.com/office/powerpoint/2010/main" Requires="p14">
      <p:transition spd="slow" p14:dur="2000" advTm="32358"/>
    </mc:Choice>
    <mc:Fallback>
      <p:transition spd="slow" advTm="32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1.9"/>
</p:tagLst>
</file>

<file path=ppt/tags/tag10.xml><?xml version="1.0" encoding="utf-8"?>
<p:tagLst xmlns:a="http://schemas.openxmlformats.org/drawingml/2006/main" xmlns:r="http://schemas.openxmlformats.org/officeDocument/2006/relationships" xmlns:p="http://schemas.openxmlformats.org/presentationml/2006/main">
  <p:tag name="TIMING" val="|224.6"/>
</p:tagLst>
</file>

<file path=ppt/tags/tag11.xml><?xml version="1.0" encoding="utf-8"?>
<p:tagLst xmlns:a="http://schemas.openxmlformats.org/drawingml/2006/main" xmlns:r="http://schemas.openxmlformats.org/officeDocument/2006/relationships" xmlns:p="http://schemas.openxmlformats.org/presentationml/2006/main">
  <p:tag name="TIMING" val="|2.7|4.9|5.3|14.3"/>
</p:tagLst>
</file>

<file path=ppt/tags/tag12.xml><?xml version="1.0" encoding="utf-8"?>
<p:tagLst xmlns:a="http://schemas.openxmlformats.org/drawingml/2006/main" xmlns:r="http://schemas.openxmlformats.org/officeDocument/2006/relationships" xmlns:p="http://schemas.openxmlformats.org/presentationml/2006/main">
  <p:tag name="TIMING" val="|2.1"/>
</p:tagLst>
</file>

<file path=ppt/tags/tag13.xml><?xml version="1.0" encoding="utf-8"?>
<p:tagLst xmlns:a="http://schemas.openxmlformats.org/drawingml/2006/main" xmlns:r="http://schemas.openxmlformats.org/officeDocument/2006/relationships" xmlns:p="http://schemas.openxmlformats.org/presentationml/2006/main">
  <p:tag name="TIMING" val="|2.8|4.6|3.3|2.7|2.3|2.4"/>
</p:tagLst>
</file>

<file path=ppt/tags/tag2.xml><?xml version="1.0" encoding="utf-8"?>
<p:tagLst xmlns:a="http://schemas.openxmlformats.org/drawingml/2006/main" xmlns:r="http://schemas.openxmlformats.org/officeDocument/2006/relationships" xmlns:p="http://schemas.openxmlformats.org/presentationml/2006/main">
  <p:tag name="TIMING" val="|5|13.1|4.4|13.4|11.8|24.9|9.3|8.7|13.1"/>
</p:tagLst>
</file>

<file path=ppt/tags/tag3.xml><?xml version="1.0" encoding="utf-8"?>
<p:tagLst xmlns:a="http://schemas.openxmlformats.org/drawingml/2006/main" xmlns:r="http://schemas.openxmlformats.org/officeDocument/2006/relationships" xmlns:p="http://schemas.openxmlformats.org/presentationml/2006/main">
  <p:tag name="TIMING" val="|1.4|7.9|9.7|11.7"/>
</p:tagLst>
</file>

<file path=ppt/tags/tag4.xml><?xml version="1.0" encoding="utf-8"?>
<p:tagLst xmlns:a="http://schemas.openxmlformats.org/drawingml/2006/main" xmlns:r="http://schemas.openxmlformats.org/officeDocument/2006/relationships" xmlns:p="http://schemas.openxmlformats.org/presentationml/2006/main">
  <p:tag name="TIMING" val="|6.5|9|9.3|9.1"/>
</p:tagLst>
</file>

<file path=ppt/tags/tag5.xml><?xml version="1.0" encoding="utf-8"?>
<p:tagLst xmlns:a="http://schemas.openxmlformats.org/drawingml/2006/main" xmlns:r="http://schemas.openxmlformats.org/officeDocument/2006/relationships" xmlns:p="http://schemas.openxmlformats.org/presentationml/2006/main">
  <p:tag name="TIMING" val="|3.1|9.3|4.3"/>
</p:tagLst>
</file>

<file path=ppt/tags/tag6.xml><?xml version="1.0" encoding="utf-8"?>
<p:tagLst xmlns:a="http://schemas.openxmlformats.org/drawingml/2006/main" xmlns:r="http://schemas.openxmlformats.org/officeDocument/2006/relationships" xmlns:p="http://schemas.openxmlformats.org/presentationml/2006/main">
  <p:tag name="TIMING" val="|3.4|15"/>
</p:tagLst>
</file>

<file path=ppt/tags/tag7.xml><?xml version="1.0" encoding="utf-8"?>
<p:tagLst xmlns:a="http://schemas.openxmlformats.org/drawingml/2006/main" xmlns:r="http://schemas.openxmlformats.org/officeDocument/2006/relationships" xmlns:p="http://schemas.openxmlformats.org/presentationml/2006/main">
  <p:tag name="TIMING" val="|2.9|5.6|7.9"/>
</p:tagLst>
</file>

<file path=ppt/tags/tag8.xml><?xml version="1.0" encoding="utf-8"?>
<p:tagLst xmlns:a="http://schemas.openxmlformats.org/drawingml/2006/main" xmlns:r="http://schemas.openxmlformats.org/officeDocument/2006/relationships" xmlns:p="http://schemas.openxmlformats.org/presentationml/2006/main">
  <p:tag name="TIMING" val="|3.8|9|15.1"/>
</p:tagLst>
</file>

<file path=ppt/tags/tag9.xml><?xml version="1.0" encoding="utf-8"?>
<p:tagLst xmlns:a="http://schemas.openxmlformats.org/drawingml/2006/main" xmlns:r="http://schemas.openxmlformats.org/officeDocument/2006/relationships" xmlns:p="http://schemas.openxmlformats.org/presentationml/2006/main">
  <p:tag name="TIMING" val="|5|3.6|8.1|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CDDF9069892C419811B5F09B8B5FB7" ma:contentTypeVersion="3" ma:contentTypeDescription="Create a new document." ma:contentTypeScope="" ma:versionID="5fd406695a89c55ec8ad4abd0962f27c">
  <xsd:schema xmlns:xsd="http://www.w3.org/2001/XMLSchema" xmlns:xs="http://www.w3.org/2001/XMLSchema" xmlns:p="http://schemas.microsoft.com/office/2006/metadata/properties" xmlns:ns3="9afe57c2-c9ed-4651-bc74-609205c9c47e" targetNamespace="http://schemas.microsoft.com/office/2006/metadata/properties" ma:root="true" ma:fieldsID="08ef0713b0e67fecd6ab08dbb06638d1" ns3:_="">
    <xsd:import namespace="9afe57c2-c9ed-4651-bc74-609205c9c47e"/>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57c2-c9ed-4651-bc74-609205c9c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afe57c2-c9ed-4651-bc74-609205c9c4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5AC4F-D5D6-4E86-9A1D-C000B2C53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57c2-c9ed-4651-bc74-609205c9c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FD733-3454-4E58-9F3A-09FCE6779681}">
  <ds:schemaRefs>
    <ds:schemaRef ds:uri="http://schemas.microsoft.com/office/2006/metadata/properties"/>
    <ds:schemaRef ds:uri="http://schemas.microsoft.com/office/2006/documentManagement/types"/>
    <ds:schemaRef ds:uri="http://purl.org/dc/terms/"/>
    <ds:schemaRef ds:uri="http://purl.org/dc/dcmitype/"/>
    <ds:schemaRef ds:uri="9afe57c2-c9ed-4651-bc74-609205c9c47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4A04AFB-58DE-4A47-81C6-D71925B355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1561</TotalTime>
  <Words>1114</Words>
  <Application>Microsoft Office PowerPoint</Application>
  <PresentationFormat>Widescreen</PresentationFormat>
  <Paragraphs>58</Paragraphs>
  <Slides>16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Antique Olive Compact</vt:lpstr>
      <vt:lpstr>Arial</vt:lpstr>
      <vt:lpstr>Century Gothic</vt:lpstr>
      <vt:lpstr>Lucida Calligraphy</vt:lpstr>
      <vt:lpstr>Sorts Mill Goudy</vt:lpstr>
      <vt:lpstr>Vapor Trail</vt:lpstr>
      <vt:lpstr>Spirituals 1</vt:lpstr>
      <vt:lpstr>Go Down, Moses old testament Escape song</vt:lpstr>
      <vt:lpstr>In 1619 - the first Africans were brought to America. This was the beginning of  244 years of legalized slavery on U. S. soil. </vt:lpstr>
      <vt:lpstr>In 1808 - the Transatlantic Slave Trade was  abolished while slavery continued to be lawful in the US for another 55 years.  </vt:lpstr>
      <vt:lpstr>1857 -  The Dred Scott Ruling determined that the US Constitution was not “intended” to protect people of African descent. </vt:lpstr>
      <vt:lpstr>1860 - The Republican party declared slavery itself to be “a crime against humanity” as part of their presidential campaign. Though nothing came of it, it is the first example of this term being used.    1863 -  The Emancipation Proclamation freed slaves, but  ONLY in the states that had seceded from the Union.  </vt:lpstr>
      <vt:lpstr>The old ship of zion (#310)  a traveling song</vt:lpstr>
      <vt:lpstr>1865 – THE 13th Amendment abolished slavery and involuntary servitude in the US after 264 years.  EXCEPT as a form of punishment for a crime.  </vt:lpstr>
      <vt:lpstr>Let Us Break Bread Together (#330) Code song with a double meaning</vt:lpstr>
      <vt:lpstr>My Lord, what a morning, A judgement Day Song</vt:lpstr>
      <vt:lpstr>This Little light of mine (#525)  a joy of salvation song  and a civil rights anthem</vt:lpstr>
      <vt:lpstr>Any Discussion or Questions?</vt:lpstr>
      <vt:lpstr>The Gift to Sing James Weldon Johnson - 1871-1938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Spirituals 1</dc:title>
  <dc:creator>Eric</dc:creator>
  <cp:lastModifiedBy>Renee Durbin</cp:lastModifiedBy>
  <cp:revision>4</cp:revision>
  <dcterms:created xsi:type="dcterms:W3CDTF">2023-02-01T18:59:58Z</dcterms:created>
  <dcterms:modified xsi:type="dcterms:W3CDTF">2023-02-10T14:15:58Z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0x01010055CDDF9069892C419811B5F09B8B5FB7</vt:lpwstr>
  </property>
</Properties>
</file>